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94" r:id="rId4"/>
    <p:sldId id="309" r:id="rId5"/>
    <p:sldId id="310" r:id="rId6"/>
    <p:sldId id="311" r:id="rId7"/>
    <p:sldId id="312" r:id="rId8"/>
    <p:sldId id="292" r:id="rId9"/>
    <p:sldId id="284" r:id="rId10"/>
    <p:sldId id="307" r:id="rId11"/>
    <p:sldId id="308" r:id="rId12"/>
    <p:sldId id="306" r:id="rId13"/>
    <p:sldId id="304" r:id="rId14"/>
    <p:sldId id="305" r:id="rId15"/>
    <p:sldId id="276" r:id="rId16"/>
    <p:sldId id="266" r:id="rId17"/>
    <p:sldId id="267" r:id="rId18"/>
    <p:sldId id="273" r:id="rId19"/>
    <p:sldId id="260" r:id="rId20"/>
    <p:sldId id="300" r:id="rId21"/>
    <p:sldId id="290" r:id="rId22"/>
    <p:sldId id="295" r:id="rId23"/>
    <p:sldId id="262" r:id="rId24"/>
    <p:sldId id="303" r:id="rId25"/>
    <p:sldId id="31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snapToObjects="1">
      <p:cViewPr varScale="1">
        <p:scale>
          <a:sx n="125" d="100"/>
          <a:sy n="125" d="100"/>
        </p:scale>
        <p:origin x="5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6/16/22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6/16/22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6/16/22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6/16/22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visualcapitalist.com/all-the-worlds-coal-power-plants-in-one-map/"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hyperlink" Target="http://views.cira.colostate.edu/fed/Nav/AqrvMenu.asp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hyperlink" Target="http://views.cira.colostate.edu/fed/Nav/AqrvMenu.aspx" TargetMode="Externa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hyperlink" Target="http://views.cira.colostate.edu/fed/Nav/AqrvMenu.aspx" TargetMode="Externa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nps.gov/subjects/air/howwemeasure-visibility.htm"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origin.hazecam.net/poor-vis.aspx" TargetMode="External"/><Relationship Id="rId2" Type="http://schemas.openxmlformats.org/officeDocument/2006/relationships/hyperlink" Target="https://www.spc.noaa.gov/publications/corfidi/haze.html" TargetMode="External"/><Relationship Id="rId1" Type="http://schemas.openxmlformats.org/officeDocument/2006/relationships/slideLayout" Target="../slideLayouts/slideLayout2.xml"/><Relationship Id="rId6" Type="http://schemas.openxmlformats.org/officeDocument/2006/relationships/hyperlink" Target="http://www.thegreatsmokies.net/about-the-smokies/" TargetMode="External"/><Relationship Id="rId5" Type="http://schemas.openxmlformats.org/officeDocument/2006/relationships/hyperlink" Target="https://www.nationalparks.org/explore-parks/great-smoky-mountains-national-park" TargetMode="External"/><Relationship Id="rId4" Type="http://schemas.openxmlformats.org/officeDocument/2006/relationships/hyperlink" Target="https://earthobservatory.nasa.gov/images/89485/the-place-of-blue-smok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nps.gov/subjects/air/howdowemeasure-visibility.htm" TargetMode="External"/><Relationship Id="rId2" Type="http://schemas.openxmlformats.org/officeDocument/2006/relationships/hyperlink" Target="https://www.fs.fed.us/air/visibilityTerminology.htm" TargetMode="External"/><Relationship Id="rId1" Type="http://schemas.openxmlformats.org/officeDocument/2006/relationships/slideLayout" Target="../slideLayouts/slideLayout2.xml"/><Relationship Id="rId4" Type="http://schemas.openxmlformats.org/officeDocument/2006/relationships/hyperlink" Target="https://www.nps.gov/articles/airprofiles-grsm.htm"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RoAjQA6KJSA"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5E88-7600-274B-B9B2-11CEA4943DCE}"/>
              </a:ext>
            </a:extLst>
          </p:cNvPr>
          <p:cNvSpPr>
            <a:spLocks noGrp="1"/>
          </p:cNvSpPr>
          <p:nvPr>
            <p:ph type="ctrTitle"/>
          </p:nvPr>
        </p:nvSpPr>
        <p:spPr/>
        <p:txBody>
          <a:bodyPr>
            <a:normAutofit fontScale="90000"/>
          </a:bodyPr>
          <a:lstStyle/>
          <a:p>
            <a:r>
              <a:rPr lang="en-US" dirty="0"/>
              <a:t>Air Quality &amp; Visibility in the Great Smoky Mountains</a:t>
            </a:r>
          </a:p>
        </p:txBody>
      </p:sp>
      <p:sp>
        <p:nvSpPr>
          <p:cNvPr id="3" name="Subtitle 2">
            <a:extLst>
              <a:ext uri="{FF2B5EF4-FFF2-40B4-BE49-F238E27FC236}">
                <a16:creationId xmlns:a16="http://schemas.microsoft.com/office/drawing/2014/main" id="{D8CFE799-4ABC-5B43-9C67-6901B1BCD824}"/>
              </a:ext>
            </a:extLst>
          </p:cNvPr>
          <p:cNvSpPr>
            <a:spLocks noGrp="1"/>
          </p:cNvSpPr>
          <p:nvPr>
            <p:ph type="subTitle" idx="1"/>
          </p:nvPr>
        </p:nvSpPr>
        <p:spPr/>
        <p:txBody>
          <a:bodyPr/>
          <a:lstStyle/>
          <a:p>
            <a:r>
              <a:rPr lang="en-US" dirty="0"/>
              <a:t>Vocational or Elective credit</a:t>
            </a:r>
          </a:p>
        </p:txBody>
      </p:sp>
    </p:spTree>
    <p:extLst>
      <p:ext uri="{BB962C8B-B14F-4D97-AF65-F5344CB8AC3E}">
        <p14:creationId xmlns:p14="http://schemas.microsoft.com/office/powerpoint/2010/main" val="1903188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nature, mountain, highland&#10;&#10;Description automatically generated">
            <a:extLst>
              <a:ext uri="{FF2B5EF4-FFF2-40B4-BE49-F238E27FC236}">
                <a16:creationId xmlns:a16="http://schemas.microsoft.com/office/drawing/2014/main" id="{3C29D032-63B6-F74E-B190-B99812DD4200}"/>
              </a:ext>
            </a:extLst>
          </p:cNvPr>
          <p:cNvPicPr>
            <a:picLocks noChangeAspect="1"/>
          </p:cNvPicPr>
          <p:nvPr/>
        </p:nvPicPr>
        <p:blipFill>
          <a:blip r:embed="rId2"/>
          <a:stretch>
            <a:fillRect/>
          </a:stretch>
        </p:blipFill>
        <p:spPr>
          <a:xfrm>
            <a:off x="2090351" y="1082246"/>
            <a:ext cx="8215184" cy="5227844"/>
          </a:xfrm>
          <a:prstGeom prst="rect">
            <a:avLst/>
          </a:prstGeom>
        </p:spPr>
      </p:pic>
    </p:spTree>
    <p:extLst>
      <p:ext uri="{BB962C8B-B14F-4D97-AF65-F5344CB8AC3E}">
        <p14:creationId xmlns:p14="http://schemas.microsoft.com/office/powerpoint/2010/main" val="1579632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25835-493B-C143-A443-7F3F22480F51}"/>
              </a:ext>
            </a:extLst>
          </p:cNvPr>
          <p:cNvSpPr>
            <a:spLocks noGrp="1"/>
          </p:cNvSpPr>
          <p:nvPr>
            <p:ph type="title"/>
          </p:nvPr>
        </p:nvSpPr>
        <p:spPr>
          <a:xfrm>
            <a:off x="2609090" y="2237654"/>
            <a:ext cx="8915399" cy="1468800"/>
          </a:xfrm>
        </p:spPr>
        <p:txBody>
          <a:bodyPr/>
          <a:lstStyle/>
          <a:p>
            <a:r>
              <a:rPr lang="en-US" dirty="0"/>
              <a:t>Coal plants </a:t>
            </a:r>
          </a:p>
        </p:txBody>
      </p:sp>
      <p:sp>
        <p:nvSpPr>
          <p:cNvPr id="4" name="TextBox 3">
            <a:extLst>
              <a:ext uri="{FF2B5EF4-FFF2-40B4-BE49-F238E27FC236}">
                <a16:creationId xmlns:a16="http://schemas.microsoft.com/office/drawing/2014/main" id="{63B86CC6-29A7-F679-3578-DD6FD329A2F0}"/>
              </a:ext>
            </a:extLst>
          </p:cNvPr>
          <p:cNvSpPr txBox="1"/>
          <p:nvPr/>
        </p:nvSpPr>
        <p:spPr>
          <a:xfrm>
            <a:off x="2609090" y="3994835"/>
            <a:ext cx="6101080" cy="923330"/>
          </a:xfrm>
          <a:prstGeom prst="rect">
            <a:avLst/>
          </a:prstGeom>
          <a:noFill/>
        </p:spPr>
        <p:txBody>
          <a:bodyPr wrap="square">
            <a:spAutoFit/>
          </a:bodyPr>
          <a:lstStyle/>
          <a:p>
            <a:r>
              <a:rPr lang="en-US" dirty="0">
                <a:hlinkClick r:id="rId2"/>
              </a:rPr>
              <a:t>https://www.visualcapitalist.com/</a:t>
            </a:r>
            <a:r>
              <a:rPr lang="en-US">
                <a:hlinkClick r:id="rId2"/>
              </a:rPr>
              <a:t>all-the-worlds-coal-power-plants-in-one-map/</a:t>
            </a:r>
            <a:endParaRPr lang="en-US"/>
          </a:p>
          <a:p>
            <a:endParaRPr lang="en-US" dirty="0"/>
          </a:p>
        </p:txBody>
      </p:sp>
    </p:spTree>
    <p:extLst>
      <p:ext uri="{BB962C8B-B14F-4D97-AF65-F5344CB8AC3E}">
        <p14:creationId xmlns:p14="http://schemas.microsoft.com/office/powerpoint/2010/main" val="122952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63D60-C50C-9548-B15C-4FC9A8341DD8}"/>
              </a:ext>
            </a:extLst>
          </p:cNvPr>
          <p:cNvSpPr>
            <a:spLocks noGrp="1"/>
          </p:cNvSpPr>
          <p:nvPr>
            <p:ph type="title"/>
          </p:nvPr>
        </p:nvSpPr>
        <p:spPr>
          <a:xfrm>
            <a:off x="2592925" y="624110"/>
            <a:ext cx="8911687" cy="821631"/>
          </a:xfrm>
        </p:spPr>
        <p:txBody>
          <a:bodyPr/>
          <a:lstStyle/>
          <a:p>
            <a:r>
              <a:rPr lang="en-US" dirty="0"/>
              <a:t>C0</a:t>
            </a:r>
            <a:r>
              <a:rPr lang="en-US" baseline="-25000" dirty="0"/>
              <a:t>2</a:t>
            </a:r>
            <a:r>
              <a:rPr lang="en-US" baseline="30000" dirty="0"/>
              <a:t>  </a:t>
            </a:r>
            <a:r>
              <a:rPr lang="en-US" dirty="0"/>
              <a:t>Health Concerns</a:t>
            </a:r>
            <a:endParaRPr lang="en-US" baseline="30000" dirty="0"/>
          </a:p>
        </p:txBody>
      </p:sp>
      <p:sp>
        <p:nvSpPr>
          <p:cNvPr id="3" name="Content Placeholder 2">
            <a:extLst>
              <a:ext uri="{FF2B5EF4-FFF2-40B4-BE49-F238E27FC236}">
                <a16:creationId xmlns:a16="http://schemas.microsoft.com/office/drawing/2014/main" id="{0736E9EB-CA12-6541-AC93-3AD16D362A08}"/>
              </a:ext>
            </a:extLst>
          </p:cNvPr>
          <p:cNvSpPr>
            <a:spLocks noGrp="1"/>
          </p:cNvSpPr>
          <p:nvPr>
            <p:ph idx="1"/>
          </p:nvPr>
        </p:nvSpPr>
        <p:spPr>
          <a:xfrm>
            <a:off x="2592925" y="1540188"/>
            <a:ext cx="8915400" cy="4880489"/>
          </a:xfrm>
        </p:spPr>
        <p:txBody>
          <a:bodyPr>
            <a:normAutofit/>
          </a:bodyPr>
          <a:lstStyle/>
          <a:p>
            <a:r>
              <a:rPr lang="en-US" dirty="0"/>
              <a:t>These may include headaches, dizziness, restlessness, a tingling or pins or needles feeling, difficulty breathing, sweating, tiredness, increased heart rate, elevated blood pressure, coma, asphyxia, and convulsions.</a:t>
            </a:r>
          </a:p>
          <a:p>
            <a:r>
              <a:rPr lang="en-US" dirty="0"/>
              <a:t>The levels of CO2 in the air and potential health problems are:</a:t>
            </a:r>
          </a:p>
          <a:p>
            <a:pPr lvl="1"/>
            <a:r>
              <a:rPr lang="en-US" dirty="0"/>
              <a:t>400 ppm: average outdoor air level.</a:t>
            </a:r>
          </a:p>
          <a:p>
            <a:pPr lvl="1"/>
            <a:r>
              <a:rPr lang="en-US" dirty="0"/>
              <a:t>400–1,000 ppm: typical level found in occupied spaces with good air exchange.</a:t>
            </a:r>
          </a:p>
          <a:p>
            <a:pPr lvl="1"/>
            <a:r>
              <a:rPr lang="en-US" dirty="0"/>
              <a:t>1,000–2,000 ppm: level associated with complaints of drowsiness and poor air.</a:t>
            </a:r>
          </a:p>
          <a:p>
            <a:pPr lvl="1"/>
            <a:r>
              <a:rPr lang="en-US" dirty="0"/>
              <a:t>2,000–5,000 ppm: level associated with headaches, sleepiness, and stagnant, stale, stuffy air. Poor concentration, loss of attention, increased heart rate and slight nausea may also be present.</a:t>
            </a:r>
          </a:p>
          <a:p>
            <a:pPr lvl="1"/>
            <a:r>
              <a:rPr lang="en-US" dirty="0"/>
              <a:t>5,000 ppm: this indicates unusual air conditions where high levels of other gases could also be present. Toxicity or oxygen deprivation could occur. This is the permissible exposure limit for daily workplace exposures.</a:t>
            </a:r>
          </a:p>
          <a:p>
            <a:pPr lvl="1"/>
            <a:r>
              <a:rPr lang="en-US" dirty="0"/>
              <a:t>40,000 ppm: this level is immediately harmful due to oxygen deprivation.</a:t>
            </a:r>
          </a:p>
          <a:p>
            <a:endParaRPr lang="en-US" dirty="0"/>
          </a:p>
        </p:txBody>
      </p:sp>
    </p:spTree>
    <p:extLst>
      <p:ext uri="{BB962C8B-B14F-4D97-AF65-F5344CB8AC3E}">
        <p14:creationId xmlns:p14="http://schemas.microsoft.com/office/powerpoint/2010/main" val="3194443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3330D-A3E6-004C-B8EB-6A0C5805EE8F}"/>
              </a:ext>
            </a:extLst>
          </p:cNvPr>
          <p:cNvSpPr>
            <a:spLocks noGrp="1"/>
          </p:cNvSpPr>
          <p:nvPr>
            <p:ph type="title"/>
          </p:nvPr>
        </p:nvSpPr>
        <p:spPr>
          <a:xfrm>
            <a:off x="2494723" y="624110"/>
            <a:ext cx="9009890" cy="1280890"/>
          </a:xfrm>
        </p:spPr>
        <p:txBody>
          <a:bodyPr/>
          <a:lstStyle/>
          <a:p>
            <a:r>
              <a:rPr lang="en-US" dirty="0"/>
              <a:t>Laws to help with Air Pollution &amp; Visibility</a:t>
            </a:r>
          </a:p>
        </p:txBody>
      </p:sp>
      <p:sp>
        <p:nvSpPr>
          <p:cNvPr id="3" name="Content Placeholder 2">
            <a:extLst>
              <a:ext uri="{FF2B5EF4-FFF2-40B4-BE49-F238E27FC236}">
                <a16:creationId xmlns:a16="http://schemas.microsoft.com/office/drawing/2014/main" id="{2513498D-1325-2A43-8D81-D2C0DC14A371}"/>
              </a:ext>
            </a:extLst>
          </p:cNvPr>
          <p:cNvSpPr>
            <a:spLocks noGrp="1"/>
          </p:cNvSpPr>
          <p:nvPr>
            <p:ph idx="1"/>
          </p:nvPr>
        </p:nvSpPr>
        <p:spPr>
          <a:xfrm>
            <a:off x="2589212" y="1560443"/>
            <a:ext cx="8915400" cy="4820479"/>
          </a:xfrm>
        </p:spPr>
        <p:txBody>
          <a:bodyPr>
            <a:normAutofit lnSpcReduction="10000"/>
          </a:bodyPr>
          <a:lstStyle/>
          <a:p>
            <a:r>
              <a:rPr lang="en-US" dirty="0"/>
              <a:t>Clean Air Act</a:t>
            </a:r>
          </a:p>
          <a:p>
            <a:pPr lvl="1"/>
            <a:r>
              <a:rPr lang="en-US" dirty="0"/>
              <a:t>Federal law that determines and regulates harmful air emissions and pollutants from stationary and mobile sources</a:t>
            </a:r>
          </a:p>
          <a:p>
            <a:pPr lvl="1"/>
            <a:r>
              <a:rPr lang="en-US" dirty="0"/>
              <a:t>Determined primary pollutants: particle pollution, ground-level-ozone, carbon monoxide, sulfur oxides, nitrogen oxides, and lead</a:t>
            </a:r>
          </a:p>
          <a:p>
            <a:pPr lvl="1"/>
            <a:r>
              <a:rPr lang="en-US" dirty="0"/>
              <a:t>Also established the National Ambient Air Quality Standards (NAAQS) to protect public heath </a:t>
            </a:r>
          </a:p>
          <a:p>
            <a:pPr lvl="1"/>
            <a:r>
              <a:rPr lang="en-US" dirty="0"/>
              <a:t>Helped to implement plans to reduce “regional haze” that impairs visibility in National Parks</a:t>
            </a:r>
          </a:p>
          <a:p>
            <a:pPr lvl="1"/>
            <a:r>
              <a:rPr lang="en-US" dirty="0"/>
              <a:t>1977 Amendment</a:t>
            </a:r>
          </a:p>
          <a:p>
            <a:pPr lvl="2"/>
            <a:r>
              <a:rPr lang="en-US" dirty="0"/>
              <a:t>“… established a national goal to prevent future and remedy existing visibility impairment in national parks larger than 6,000 acres and national wilderness areas larger than 5,000 acres that were in existence when the amendments were enacted, these are Class 1 Areas. All other areas are Class II. Air quality in both Class I and Class II areas is protected under the Clean Air Act and the Organic Act. Because air pollution is often regional in nature, reductions in pollution to meet national ambient air quality standards, improve visibility, and address other Clean Air Act requirements will also improve air quality in national parks.”</a:t>
            </a:r>
          </a:p>
        </p:txBody>
      </p:sp>
      <p:sp>
        <p:nvSpPr>
          <p:cNvPr id="4" name="Rectangle 3">
            <a:extLst>
              <a:ext uri="{FF2B5EF4-FFF2-40B4-BE49-F238E27FC236}">
                <a16:creationId xmlns:a16="http://schemas.microsoft.com/office/drawing/2014/main" id="{4A51D714-7CA9-6840-8C27-FB58FE660328}"/>
              </a:ext>
            </a:extLst>
          </p:cNvPr>
          <p:cNvSpPr/>
          <p:nvPr/>
        </p:nvSpPr>
        <p:spPr>
          <a:xfrm>
            <a:off x="8176592" y="6242422"/>
            <a:ext cx="7398026" cy="276999"/>
          </a:xfrm>
          <a:prstGeom prst="rect">
            <a:avLst/>
          </a:prstGeom>
        </p:spPr>
        <p:txBody>
          <a:bodyPr wrap="square">
            <a:spAutoFit/>
          </a:bodyPr>
          <a:lstStyle/>
          <a:p>
            <a:r>
              <a:rPr lang="en-US" sz="1200" dirty="0">
                <a:solidFill>
                  <a:srgbClr val="FF0000"/>
                </a:solidFill>
              </a:rPr>
              <a:t>(“Protecting Air in Parks… It’s The Law”, n.d.)</a:t>
            </a:r>
            <a:endParaRPr lang="en-US" sz="1200" dirty="0"/>
          </a:p>
        </p:txBody>
      </p:sp>
    </p:spTree>
    <p:extLst>
      <p:ext uri="{BB962C8B-B14F-4D97-AF65-F5344CB8AC3E}">
        <p14:creationId xmlns:p14="http://schemas.microsoft.com/office/powerpoint/2010/main" val="1010513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3330D-A3E6-004C-B8EB-6A0C5805EE8F}"/>
              </a:ext>
            </a:extLst>
          </p:cNvPr>
          <p:cNvSpPr>
            <a:spLocks noGrp="1"/>
          </p:cNvSpPr>
          <p:nvPr>
            <p:ph type="title"/>
          </p:nvPr>
        </p:nvSpPr>
        <p:spPr>
          <a:xfrm>
            <a:off x="2174240" y="634270"/>
            <a:ext cx="9009890" cy="1280890"/>
          </a:xfrm>
        </p:spPr>
        <p:txBody>
          <a:bodyPr/>
          <a:lstStyle/>
          <a:p>
            <a:r>
              <a:rPr lang="en-US" dirty="0"/>
              <a:t>Laws to help with Air Pollution &amp; Visibility</a:t>
            </a:r>
          </a:p>
        </p:txBody>
      </p:sp>
      <p:sp>
        <p:nvSpPr>
          <p:cNvPr id="3" name="Content Placeholder 2">
            <a:extLst>
              <a:ext uri="{FF2B5EF4-FFF2-40B4-BE49-F238E27FC236}">
                <a16:creationId xmlns:a16="http://schemas.microsoft.com/office/drawing/2014/main" id="{2513498D-1325-2A43-8D81-D2C0DC14A371}"/>
              </a:ext>
            </a:extLst>
          </p:cNvPr>
          <p:cNvSpPr>
            <a:spLocks noGrp="1"/>
          </p:cNvSpPr>
          <p:nvPr>
            <p:ph idx="1"/>
          </p:nvPr>
        </p:nvSpPr>
        <p:spPr>
          <a:xfrm>
            <a:off x="2174240" y="1666240"/>
            <a:ext cx="9330372" cy="4399280"/>
          </a:xfrm>
        </p:spPr>
        <p:txBody>
          <a:bodyPr>
            <a:normAutofit/>
          </a:bodyPr>
          <a:lstStyle/>
          <a:p>
            <a:r>
              <a:rPr lang="en-US" sz="2000" dirty="0"/>
              <a:t>Regional Haze Rule</a:t>
            </a:r>
          </a:p>
          <a:p>
            <a:pPr lvl="1"/>
            <a:r>
              <a:rPr lang="en-US" sz="1800" dirty="0"/>
              <a:t>“The Regional Haze Rule, published in 1999, requires states to identify the most effective means of preserving conditions in Class I areas when visibility is at its best (based on the 20% best or clearest visibility days monitored) and to gradually improve visibility when it is most impaired (based on the 20% worst visibility days monitored).”</a:t>
            </a:r>
          </a:p>
          <a:p>
            <a:pPr lvl="1"/>
            <a:r>
              <a:rPr lang="en-US" sz="1800" dirty="0"/>
              <a:t>Help jump start the Interagency Monitoring Protected Visual Environments (IMPROVE) program to measure the pollutants causing haze, which causes reduce visibility</a:t>
            </a:r>
          </a:p>
          <a:p>
            <a:pPr lvl="1"/>
            <a:r>
              <a:rPr lang="en-US" sz="1800" dirty="0"/>
              <a:t>Established the “</a:t>
            </a:r>
            <a:r>
              <a:rPr lang="en-US" sz="1800" dirty="0" err="1"/>
              <a:t>Deciview</a:t>
            </a:r>
            <a:r>
              <a:rPr lang="en-US" sz="1800" dirty="0"/>
              <a:t>” as the standard unit of measurement for haze</a:t>
            </a:r>
          </a:p>
        </p:txBody>
      </p:sp>
      <p:sp>
        <p:nvSpPr>
          <p:cNvPr id="4" name="Rectangle 3">
            <a:extLst>
              <a:ext uri="{FF2B5EF4-FFF2-40B4-BE49-F238E27FC236}">
                <a16:creationId xmlns:a16="http://schemas.microsoft.com/office/drawing/2014/main" id="{646CCE60-675A-304C-AD72-B8BED8997BE4}"/>
              </a:ext>
            </a:extLst>
          </p:cNvPr>
          <p:cNvSpPr/>
          <p:nvPr/>
        </p:nvSpPr>
        <p:spPr>
          <a:xfrm>
            <a:off x="8176592" y="6242422"/>
            <a:ext cx="7398026" cy="276999"/>
          </a:xfrm>
          <a:prstGeom prst="rect">
            <a:avLst/>
          </a:prstGeom>
        </p:spPr>
        <p:txBody>
          <a:bodyPr wrap="square">
            <a:spAutoFit/>
          </a:bodyPr>
          <a:lstStyle/>
          <a:p>
            <a:r>
              <a:rPr lang="en-US" sz="1200" dirty="0">
                <a:solidFill>
                  <a:srgbClr val="FF0000"/>
                </a:solidFill>
              </a:rPr>
              <a:t>(“Protecting Air in Parks… It’s The Law”, n.d.)</a:t>
            </a:r>
            <a:endParaRPr lang="en-US" sz="1200" dirty="0"/>
          </a:p>
        </p:txBody>
      </p:sp>
    </p:spTree>
    <p:extLst>
      <p:ext uri="{BB962C8B-B14F-4D97-AF65-F5344CB8AC3E}">
        <p14:creationId xmlns:p14="http://schemas.microsoft.com/office/powerpoint/2010/main" val="2795915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0797B-4258-594F-B712-512B45F31468}"/>
              </a:ext>
            </a:extLst>
          </p:cNvPr>
          <p:cNvSpPr>
            <a:spLocks noGrp="1"/>
          </p:cNvSpPr>
          <p:nvPr>
            <p:ph type="title"/>
          </p:nvPr>
        </p:nvSpPr>
        <p:spPr>
          <a:xfrm>
            <a:off x="1976718" y="597216"/>
            <a:ext cx="8911687" cy="1280890"/>
          </a:xfrm>
        </p:spPr>
        <p:txBody>
          <a:bodyPr/>
          <a:lstStyle/>
          <a:p>
            <a:r>
              <a:rPr lang="en-US" dirty="0" err="1"/>
              <a:t>Deciview</a:t>
            </a:r>
            <a:endParaRPr lang="en-US" dirty="0"/>
          </a:p>
        </p:txBody>
      </p:sp>
      <p:sp>
        <p:nvSpPr>
          <p:cNvPr id="3" name="Content Placeholder 2">
            <a:extLst>
              <a:ext uri="{FF2B5EF4-FFF2-40B4-BE49-F238E27FC236}">
                <a16:creationId xmlns:a16="http://schemas.microsoft.com/office/drawing/2014/main" id="{CD5AC8D1-9C8C-7149-821B-130C2A006778}"/>
              </a:ext>
            </a:extLst>
          </p:cNvPr>
          <p:cNvSpPr>
            <a:spLocks noGrp="1"/>
          </p:cNvSpPr>
          <p:nvPr>
            <p:ph sz="half" idx="1"/>
          </p:nvPr>
        </p:nvSpPr>
        <p:spPr>
          <a:xfrm>
            <a:off x="1303595" y="1241855"/>
            <a:ext cx="5991727" cy="3985969"/>
          </a:xfrm>
        </p:spPr>
        <p:txBody>
          <a:bodyPr>
            <a:noAutofit/>
          </a:bodyPr>
          <a:lstStyle/>
          <a:p>
            <a:r>
              <a:rPr lang="en-US" dirty="0"/>
              <a:t>The unit of measurement of haze, or "haze index". </a:t>
            </a:r>
          </a:p>
          <a:p>
            <a:r>
              <a:rPr lang="en-US" dirty="0" err="1"/>
              <a:t>Deciview</a:t>
            </a:r>
            <a:r>
              <a:rPr lang="en-US" dirty="0"/>
              <a:t> is a measure of visibility derived from light extinction that is designed so that incremental changes in the haze index correspond to uniform incremental changes in visual perception, across the entire range of conditions from pristine to highly impaired. </a:t>
            </a:r>
          </a:p>
          <a:p>
            <a:r>
              <a:rPr lang="en-US" dirty="0"/>
              <a:t>HI = 10 ln (</a:t>
            </a:r>
            <a:r>
              <a:rPr lang="en-US" dirty="0" err="1"/>
              <a:t>b</a:t>
            </a:r>
            <a:r>
              <a:rPr lang="en-US" baseline="-25000" dirty="0" err="1"/>
              <a:t>ext</a:t>
            </a:r>
            <a:r>
              <a:rPr lang="en-US" dirty="0"/>
              <a:t>/10)</a:t>
            </a:r>
            <a:endParaRPr lang="en-US" sz="2400" dirty="0"/>
          </a:p>
          <a:p>
            <a:r>
              <a:rPr lang="en-US" dirty="0"/>
              <a:t>The haze index will be less than 0 for best values below 10.</a:t>
            </a:r>
            <a:endParaRPr lang="en-US" sz="2200" dirty="0"/>
          </a:p>
        </p:txBody>
      </p:sp>
      <p:sp>
        <p:nvSpPr>
          <p:cNvPr id="4" name="Rectangle 3">
            <a:extLst>
              <a:ext uri="{FF2B5EF4-FFF2-40B4-BE49-F238E27FC236}">
                <a16:creationId xmlns:a16="http://schemas.microsoft.com/office/drawing/2014/main" id="{9B94B213-F226-564F-A202-D9AB552190B3}"/>
              </a:ext>
            </a:extLst>
          </p:cNvPr>
          <p:cNvSpPr/>
          <p:nvPr/>
        </p:nvSpPr>
        <p:spPr>
          <a:xfrm>
            <a:off x="4501200" y="840666"/>
            <a:ext cx="7398026" cy="276999"/>
          </a:xfrm>
          <a:prstGeom prst="rect">
            <a:avLst/>
          </a:prstGeom>
        </p:spPr>
        <p:txBody>
          <a:bodyPr wrap="square">
            <a:spAutoFit/>
          </a:bodyPr>
          <a:lstStyle/>
          <a:p>
            <a:r>
              <a:rPr lang="en-US" sz="1200" dirty="0">
                <a:solidFill>
                  <a:srgbClr val="FF0000"/>
                </a:solidFill>
              </a:rPr>
              <a:t>(“Visibility Terminology”, n.d.)</a:t>
            </a:r>
            <a:endParaRPr lang="en-US" sz="1200" dirty="0"/>
          </a:p>
        </p:txBody>
      </p:sp>
      <p:pic>
        <p:nvPicPr>
          <p:cNvPr id="6" name="Picture 5" descr="A picture containing table&#10;&#10;Description automatically generated">
            <a:extLst>
              <a:ext uri="{FF2B5EF4-FFF2-40B4-BE49-F238E27FC236}">
                <a16:creationId xmlns:a16="http://schemas.microsoft.com/office/drawing/2014/main" id="{B180E8D3-1D8F-034F-AE01-FC65E130B136}"/>
              </a:ext>
            </a:extLst>
          </p:cNvPr>
          <p:cNvPicPr>
            <a:picLocks noChangeAspect="1"/>
          </p:cNvPicPr>
          <p:nvPr/>
        </p:nvPicPr>
        <p:blipFill>
          <a:blip r:embed="rId2"/>
          <a:stretch>
            <a:fillRect/>
          </a:stretch>
        </p:blipFill>
        <p:spPr>
          <a:xfrm>
            <a:off x="8200213" y="348836"/>
            <a:ext cx="3361315" cy="2382704"/>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F05FFD25-4C49-CE49-BB5C-8FD0E2DEC6F2}"/>
              </a:ext>
            </a:extLst>
          </p:cNvPr>
          <p:cNvPicPr>
            <a:picLocks noChangeAspect="1"/>
          </p:cNvPicPr>
          <p:nvPr/>
        </p:nvPicPr>
        <p:blipFill>
          <a:blip r:embed="rId3"/>
          <a:stretch>
            <a:fillRect/>
          </a:stretch>
        </p:blipFill>
        <p:spPr>
          <a:xfrm>
            <a:off x="7486650" y="3234840"/>
            <a:ext cx="4563154" cy="3274324"/>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70A2869C-A762-4348-ABA3-70A539EE7763}"/>
              </a:ext>
            </a:extLst>
          </p:cNvPr>
          <p:cNvPicPr>
            <a:picLocks noChangeAspect="1"/>
          </p:cNvPicPr>
          <p:nvPr/>
        </p:nvPicPr>
        <p:blipFill>
          <a:blip r:embed="rId4"/>
          <a:stretch>
            <a:fillRect/>
          </a:stretch>
        </p:blipFill>
        <p:spPr>
          <a:xfrm>
            <a:off x="616051" y="4551958"/>
            <a:ext cx="6565900" cy="1962568"/>
          </a:xfrm>
          <a:prstGeom prst="rect">
            <a:avLst/>
          </a:prstGeom>
        </p:spPr>
      </p:pic>
    </p:spTree>
    <p:extLst>
      <p:ext uri="{BB962C8B-B14F-4D97-AF65-F5344CB8AC3E}">
        <p14:creationId xmlns:p14="http://schemas.microsoft.com/office/powerpoint/2010/main" val="1238139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social media post&#10;&#10;Description automatically generated">
            <a:extLst>
              <a:ext uri="{FF2B5EF4-FFF2-40B4-BE49-F238E27FC236}">
                <a16:creationId xmlns:a16="http://schemas.microsoft.com/office/drawing/2014/main" id="{A238E154-0193-5742-9694-E8943445A0EB}"/>
              </a:ext>
            </a:extLst>
          </p:cNvPr>
          <p:cNvPicPr>
            <a:picLocks noChangeAspect="1"/>
          </p:cNvPicPr>
          <p:nvPr/>
        </p:nvPicPr>
        <p:blipFill>
          <a:blip r:embed="rId2"/>
          <a:stretch>
            <a:fillRect/>
          </a:stretch>
        </p:blipFill>
        <p:spPr>
          <a:xfrm>
            <a:off x="4769976" y="3622145"/>
            <a:ext cx="6954121" cy="3042428"/>
          </a:xfrm>
          <a:prstGeom prst="rect">
            <a:avLst/>
          </a:prstGeom>
          <a:ln w="127000" cap="sq">
            <a:solidFill>
              <a:srgbClr val="FFFFFF"/>
            </a:solidFill>
            <a:miter lim="800000"/>
          </a:ln>
        </p:spPr>
      </p:pic>
      <p:pic>
        <p:nvPicPr>
          <p:cNvPr id="4" name="Picture 3" descr="A screenshot of a map&#10;&#10;Description automatically generated">
            <a:extLst>
              <a:ext uri="{FF2B5EF4-FFF2-40B4-BE49-F238E27FC236}">
                <a16:creationId xmlns:a16="http://schemas.microsoft.com/office/drawing/2014/main" id="{8D44B1C1-B1EE-9546-ADF8-BCDC45F039A3}"/>
              </a:ext>
            </a:extLst>
          </p:cNvPr>
          <p:cNvPicPr>
            <a:picLocks noChangeAspect="1"/>
          </p:cNvPicPr>
          <p:nvPr/>
        </p:nvPicPr>
        <p:blipFill>
          <a:blip r:embed="rId3"/>
          <a:stretch>
            <a:fillRect/>
          </a:stretch>
        </p:blipFill>
        <p:spPr>
          <a:xfrm>
            <a:off x="331454" y="335810"/>
            <a:ext cx="7069507" cy="3092909"/>
          </a:xfrm>
          <a:prstGeom prst="rect">
            <a:avLst/>
          </a:prstGeom>
          <a:ln w="127000" cap="sq">
            <a:solidFill>
              <a:srgbClr val="FFFFFF"/>
            </a:solidFill>
            <a:miter lim="800000"/>
          </a:ln>
        </p:spPr>
      </p:pic>
      <p:sp>
        <p:nvSpPr>
          <p:cNvPr id="38" name="Rectangle 37">
            <a:extLst>
              <a:ext uri="{FF2B5EF4-FFF2-40B4-BE49-F238E27FC236}">
                <a16:creationId xmlns:a16="http://schemas.microsoft.com/office/drawing/2014/main" id="{C0D7625B-46C0-4D43-94C6-FDBB5291E648}"/>
              </a:ext>
            </a:extLst>
          </p:cNvPr>
          <p:cNvSpPr/>
          <p:nvPr/>
        </p:nvSpPr>
        <p:spPr>
          <a:xfrm>
            <a:off x="502391" y="5315164"/>
            <a:ext cx="3647217" cy="369332"/>
          </a:xfrm>
          <a:prstGeom prst="rect">
            <a:avLst/>
          </a:prstGeom>
        </p:spPr>
        <p:txBody>
          <a:bodyPr wrap="none">
            <a:spAutoFit/>
          </a:bodyPr>
          <a:lstStyle/>
          <a:p>
            <a:r>
              <a:rPr lang="en-US" u="sng" dirty="0">
                <a:solidFill>
                  <a:srgbClr val="44136C"/>
                </a:solidFill>
                <a:latin typeface="Arial" panose="020B0604020202020204" pitchFamily="34" charset="0"/>
                <a:hlinkClick r:id="rId4"/>
              </a:rPr>
              <a:t>IMPROVE AQRV Summary Data</a:t>
            </a:r>
            <a:endParaRPr lang="en-US" u="sng" dirty="0"/>
          </a:p>
        </p:txBody>
      </p:sp>
    </p:spTree>
    <p:extLst>
      <p:ext uri="{BB962C8B-B14F-4D97-AF65-F5344CB8AC3E}">
        <p14:creationId xmlns:p14="http://schemas.microsoft.com/office/powerpoint/2010/main" val="4165068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D5F9A-B2BD-0C40-8F63-6D6D17B0F41C}"/>
              </a:ext>
            </a:extLst>
          </p:cNvPr>
          <p:cNvSpPr>
            <a:spLocks noGrp="1"/>
          </p:cNvSpPr>
          <p:nvPr>
            <p:ph type="title"/>
          </p:nvPr>
        </p:nvSpPr>
        <p:spPr>
          <a:xfrm>
            <a:off x="1786101" y="637557"/>
            <a:ext cx="3350675" cy="639914"/>
          </a:xfrm>
        </p:spPr>
        <p:txBody>
          <a:bodyPr>
            <a:normAutofit fontScale="90000"/>
          </a:bodyPr>
          <a:lstStyle/>
          <a:p>
            <a:r>
              <a:rPr lang="en-US" dirty="0"/>
              <a:t>Clearest Days</a:t>
            </a:r>
          </a:p>
        </p:txBody>
      </p:sp>
      <p:pic>
        <p:nvPicPr>
          <p:cNvPr id="6" name="Picture 5" descr="A screenshot of a cell phone&#10;&#10;Description automatically generated">
            <a:extLst>
              <a:ext uri="{FF2B5EF4-FFF2-40B4-BE49-F238E27FC236}">
                <a16:creationId xmlns:a16="http://schemas.microsoft.com/office/drawing/2014/main" id="{4C13FEFC-A95E-7647-887C-A526388D0A8E}"/>
              </a:ext>
            </a:extLst>
          </p:cNvPr>
          <p:cNvPicPr>
            <a:picLocks noChangeAspect="1"/>
          </p:cNvPicPr>
          <p:nvPr/>
        </p:nvPicPr>
        <p:blipFill>
          <a:blip r:embed="rId2"/>
          <a:stretch>
            <a:fillRect/>
          </a:stretch>
        </p:blipFill>
        <p:spPr>
          <a:xfrm>
            <a:off x="293475" y="1872504"/>
            <a:ext cx="6448613" cy="3627345"/>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0B759553-BD76-7244-9674-7DAEE18E10DA}"/>
              </a:ext>
            </a:extLst>
          </p:cNvPr>
          <p:cNvPicPr>
            <a:picLocks noChangeAspect="1"/>
          </p:cNvPicPr>
          <p:nvPr/>
        </p:nvPicPr>
        <p:blipFill>
          <a:blip r:embed="rId3"/>
          <a:stretch>
            <a:fillRect/>
          </a:stretch>
        </p:blipFill>
        <p:spPr>
          <a:xfrm>
            <a:off x="5827057" y="3230096"/>
            <a:ext cx="6125879" cy="3445808"/>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5A60800D-86F1-B84D-9B85-13911994E81B}"/>
              </a:ext>
            </a:extLst>
          </p:cNvPr>
          <p:cNvPicPr>
            <a:picLocks noChangeAspect="1"/>
          </p:cNvPicPr>
          <p:nvPr/>
        </p:nvPicPr>
        <p:blipFill>
          <a:blip r:embed="rId4"/>
          <a:stretch>
            <a:fillRect/>
          </a:stretch>
        </p:blipFill>
        <p:spPr>
          <a:xfrm>
            <a:off x="5827058" y="345047"/>
            <a:ext cx="6171336" cy="2699959"/>
          </a:xfrm>
          <a:prstGeom prst="rect">
            <a:avLst/>
          </a:prstGeom>
        </p:spPr>
      </p:pic>
      <p:sp>
        <p:nvSpPr>
          <p:cNvPr id="3" name="Rectangle 2">
            <a:extLst>
              <a:ext uri="{FF2B5EF4-FFF2-40B4-BE49-F238E27FC236}">
                <a16:creationId xmlns:a16="http://schemas.microsoft.com/office/drawing/2014/main" id="{54ECC0D9-EBB2-084D-AC71-572FE7006F62}"/>
              </a:ext>
            </a:extLst>
          </p:cNvPr>
          <p:cNvSpPr/>
          <p:nvPr/>
        </p:nvSpPr>
        <p:spPr>
          <a:xfrm>
            <a:off x="1637829" y="5922967"/>
            <a:ext cx="3647217" cy="369332"/>
          </a:xfrm>
          <a:prstGeom prst="rect">
            <a:avLst/>
          </a:prstGeom>
        </p:spPr>
        <p:txBody>
          <a:bodyPr wrap="none">
            <a:spAutoFit/>
          </a:bodyPr>
          <a:lstStyle/>
          <a:p>
            <a:r>
              <a:rPr lang="en-US" u="sng" dirty="0">
                <a:solidFill>
                  <a:srgbClr val="44136C"/>
                </a:solidFill>
                <a:latin typeface="Arial" panose="020B0604020202020204" pitchFamily="34" charset="0"/>
                <a:hlinkClick r:id="rId5"/>
              </a:rPr>
              <a:t>IMPROVE AQRV Summary Data</a:t>
            </a:r>
            <a:endParaRPr lang="en-US" u="sng" dirty="0"/>
          </a:p>
        </p:txBody>
      </p:sp>
    </p:spTree>
    <p:extLst>
      <p:ext uri="{BB962C8B-B14F-4D97-AF65-F5344CB8AC3E}">
        <p14:creationId xmlns:p14="http://schemas.microsoft.com/office/powerpoint/2010/main" val="1540192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D5F9A-B2BD-0C40-8F63-6D6D17B0F41C}"/>
              </a:ext>
            </a:extLst>
          </p:cNvPr>
          <p:cNvSpPr>
            <a:spLocks noGrp="1"/>
          </p:cNvSpPr>
          <p:nvPr>
            <p:ph type="title"/>
          </p:nvPr>
        </p:nvSpPr>
        <p:spPr>
          <a:xfrm>
            <a:off x="1786101" y="637557"/>
            <a:ext cx="3350675" cy="639914"/>
          </a:xfrm>
        </p:spPr>
        <p:txBody>
          <a:bodyPr>
            <a:normAutofit fontScale="90000"/>
          </a:bodyPr>
          <a:lstStyle/>
          <a:p>
            <a:r>
              <a:rPr lang="en-US" dirty="0"/>
              <a:t>Haziest Days</a:t>
            </a:r>
          </a:p>
        </p:txBody>
      </p:sp>
      <p:pic>
        <p:nvPicPr>
          <p:cNvPr id="4" name="Picture 3" descr="A picture containing screenshot&#10;&#10;Description automatically generated">
            <a:extLst>
              <a:ext uri="{FF2B5EF4-FFF2-40B4-BE49-F238E27FC236}">
                <a16:creationId xmlns:a16="http://schemas.microsoft.com/office/drawing/2014/main" id="{407E0FE7-FA78-8B4A-8D58-E1A766606DA0}"/>
              </a:ext>
            </a:extLst>
          </p:cNvPr>
          <p:cNvPicPr>
            <a:picLocks noChangeAspect="1"/>
          </p:cNvPicPr>
          <p:nvPr/>
        </p:nvPicPr>
        <p:blipFill>
          <a:blip r:embed="rId2"/>
          <a:stretch>
            <a:fillRect/>
          </a:stretch>
        </p:blipFill>
        <p:spPr>
          <a:xfrm>
            <a:off x="360711" y="1872504"/>
            <a:ext cx="6448612" cy="3627344"/>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4EE1DA71-9F4D-0746-9259-3E5DC0A36F8E}"/>
              </a:ext>
            </a:extLst>
          </p:cNvPr>
          <p:cNvPicPr>
            <a:picLocks noChangeAspect="1"/>
          </p:cNvPicPr>
          <p:nvPr/>
        </p:nvPicPr>
        <p:blipFill>
          <a:blip r:embed="rId3"/>
          <a:stretch>
            <a:fillRect/>
          </a:stretch>
        </p:blipFill>
        <p:spPr>
          <a:xfrm>
            <a:off x="5827057" y="252508"/>
            <a:ext cx="6125878" cy="2680072"/>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0BA5CCE9-4590-3841-AC0B-E579FCDAA80B}"/>
              </a:ext>
            </a:extLst>
          </p:cNvPr>
          <p:cNvPicPr>
            <a:picLocks noChangeAspect="1"/>
          </p:cNvPicPr>
          <p:nvPr/>
        </p:nvPicPr>
        <p:blipFill>
          <a:blip r:embed="rId4"/>
          <a:stretch>
            <a:fillRect/>
          </a:stretch>
        </p:blipFill>
        <p:spPr>
          <a:xfrm>
            <a:off x="5827057" y="3225801"/>
            <a:ext cx="6125878" cy="3445806"/>
          </a:xfrm>
          <a:prstGeom prst="rect">
            <a:avLst/>
          </a:prstGeom>
        </p:spPr>
      </p:pic>
      <p:sp>
        <p:nvSpPr>
          <p:cNvPr id="6" name="Rectangle 5">
            <a:extLst>
              <a:ext uri="{FF2B5EF4-FFF2-40B4-BE49-F238E27FC236}">
                <a16:creationId xmlns:a16="http://schemas.microsoft.com/office/drawing/2014/main" id="{6C25933B-1D5D-3B49-BB39-0DBDF8E3E65A}"/>
              </a:ext>
            </a:extLst>
          </p:cNvPr>
          <p:cNvSpPr/>
          <p:nvPr/>
        </p:nvSpPr>
        <p:spPr>
          <a:xfrm>
            <a:off x="1637829" y="5922967"/>
            <a:ext cx="3647217" cy="369332"/>
          </a:xfrm>
          <a:prstGeom prst="rect">
            <a:avLst/>
          </a:prstGeom>
        </p:spPr>
        <p:txBody>
          <a:bodyPr wrap="none">
            <a:spAutoFit/>
          </a:bodyPr>
          <a:lstStyle/>
          <a:p>
            <a:r>
              <a:rPr lang="en-US" u="sng" dirty="0">
                <a:solidFill>
                  <a:srgbClr val="44136C"/>
                </a:solidFill>
                <a:latin typeface="Arial" panose="020B0604020202020204" pitchFamily="34" charset="0"/>
                <a:hlinkClick r:id="rId5"/>
              </a:rPr>
              <a:t>IMPROVE AQRV Summary Data</a:t>
            </a:r>
            <a:endParaRPr lang="en-US" u="sng" dirty="0"/>
          </a:p>
        </p:txBody>
      </p:sp>
    </p:spTree>
    <p:extLst>
      <p:ext uri="{BB962C8B-B14F-4D97-AF65-F5344CB8AC3E}">
        <p14:creationId xmlns:p14="http://schemas.microsoft.com/office/powerpoint/2010/main" val="1990725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0797B-4258-594F-B712-512B45F31468}"/>
              </a:ext>
            </a:extLst>
          </p:cNvPr>
          <p:cNvSpPr>
            <a:spLocks noGrp="1"/>
          </p:cNvSpPr>
          <p:nvPr>
            <p:ph type="title"/>
          </p:nvPr>
        </p:nvSpPr>
        <p:spPr>
          <a:xfrm>
            <a:off x="1976718" y="597216"/>
            <a:ext cx="8911687" cy="1280890"/>
          </a:xfrm>
        </p:spPr>
        <p:txBody>
          <a:bodyPr/>
          <a:lstStyle/>
          <a:p>
            <a:r>
              <a:rPr lang="en-US" dirty="0"/>
              <a:t>How is visibility measured?</a:t>
            </a:r>
          </a:p>
        </p:txBody>
      </p:sp>
      <p:sp>
        <p:nvSpPr>
          <p:cNvPr id="3" name="Content Placeholder 2">
            <a:extLst>
              <a:ext uri="{FF2B5EF4-FFF2-40B4-BE49-F238E27FC236}">
                <a16:creationId xmlns:a16="http://schemas.microsoft.com/office/drawing/2014/main" id="{CD5AC8D1-9C8C-7149-821B-130C2A006778}"/>
              </a:ext>
            </a:extLst>
          </p:cNvPr>
          <p:cNvSpPr>
            <a:spLocks noGrp="1"/>
          </p:cNvSpPr>
          <p:nvPr>
            <p:ph sz="half" idx="1"/>
          </p:nvPr>
        </p:nvSpPr>
        <p:spPr>
          <a:xfrm>
            <a:off x="1871532" y="1519868"/>
            <a:ext cx="10056308" cy="4833717"/>
          </a:xfrm>
        </p:spPr>
        <p:txBody>
          <a:bodyPr>
            <a:noAutofit/>
          </a:bodyPr>
          <a:lstStyle/>
          <a:p>
            <a:r>
              <a:rPr lang="en-US" sz="2200" dirty="0"/>
              <a:t>Air Quality Related Values (AQRVs) for Appalachian Highlands Network (APHN) Parks report states that: </a:t>
            </a:r>
          </a:p>
          <a:p>
            <a:pPr lvl="1"/>
            <a:r>
              <a:rPr lang="en-US" sz="2200" dirty="0"/>
              <a:t>“Various pollutants make up the haze that causes visibility degradation. IMPROVE measures these pollutants and reports them as ammonium sulfate, ammonium nitrate, elemental carbon, coarse mass, organic mass, sea salt, and soil…”</a:t>
            </a:r>
          </a:p>
          <a:p>
            <a:endParaRPr lang="en-US" sz="2200" dirty="0"/>
          </a:p>
        </p:txBody>
      </p:sp>
      <p:sp>
        <p:nvSpPr>
          <p:cNvPr id="4" name="Rectangle 3">
            <a:extLst>
              <a:ext uri="{FF2B5EF4-FFF2-40B4-BE49-F238E27FC236}">
                <a16:creationId xmlns:a16="http://schemas.microsoft.com/office/drawing/2014/main" id="{9830C5A1-3649-164E-A1EF-512B441B22B1}"/>
              </a:ext>
            </a:extLst>
          </p:cNvPr>
          <p:cNvSpPr/>
          <p:nvPr/>
        </p:nvSpPr>
        <p:spPr>
          <a:xfrm>
            <a:off x="9344550" y="3429000"/>
            <a:ext cx="7398026" cy="276999"/>
          </a:xfrm>
          <a:prstGeom prst="rect">
            <a:avLst/>
          </a:prstGeom>
        </p:spPr>
        <p:txBody>
          <a:bodyPr wrap="square">
            <a:spAutoFit/>
          </a:bodyPr>
          <a:lstStyle/>
          <a:p>
            <a:r>
              <a:rPr lang="en-US" sz="1200" dirty="0">
                <a:solidFill>
                  <a:srgbClr val="FF0000"/>
                </a:solidFill>
              </a:rPr>
              <a:t>(Sullivan, 2016)</a:t>
            </a:r>
            <a:endParaRPr lang="en-US" sz="1200" dirty="0"/>
          </a:p>
        </p:txBody>
      </p:sp>
    </p:spTree>
    <p:extLst>
      <p:ext uri="{BB962C8B-B14F-4D97-AF65-F5344CB8AC3E}">
        <p14:creationId xmlns:p14="http://schemas.microsoft.com/office/powerpoint/2010/main" val="1086373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13E46-C4F9-DF4B-A087-FADB2BE9FF0C}"/>
              </a:ext>
            </a:extLst>
          </p:cNvPr>
          <p:cNvSpPr>
            <a:spLocks noGrp="1"/>
          </p:cNvSpPr>
          <p:nvPr>
            <p:ph type="title"/>
          </p:nvPr>
        </p:nvSpPr>
        <p:spPr/>
        <p:txBody>
          <a:bodyPr>
            <a:normAutofit fontScale="90000"/>
          </a:bodyPr>
          <a:lstStyle/>
          <a:p>
            <a:r>
              <a:rPr lang="en-US" dirty="0"/>
              <a:t>The International Year of Sustainable Mountain Development</a:t>
            </a:r>
          </a:p>
        </p:txBody>
      </p:sp>
      <p:sp>
        <p:nvSpPr>
          <p:cNvPr id="3" name="Text Placeholder 2">
            <a:extLst>
              <a:ext uri="{FF2B5EF4-FFF2-40B4-BE49-F238E27FC236}">
                <a16:creationId xmlns:a16="http://schemas.microsoft.com/office/drawing/2014/main" id="{D58D1F61-893F-9A48-8025-29C0D5EC25AA}"/>
              </a:ext>
            </a:extLst>
          </p:cNvPr>
          <p:cNvSpPr>
            <a:spLocks noGrp="1"/>
          </p:cNvSpPr>
          <p:nvPr>
            <p:ph type="body" idx="1"/>
          </p:nvPr>
        </p:nvSpPr>
        <p:spPr>
          <a:xfrm>
            <a:off x="2589212" y="1875745"/>
            <a:ext cx="8915399" cy="366010"/>
          </a:xfrm>
        </p:spPr>
        <p:txBody>
          <a:bodyPr>
            <a:normAutofit lnSpcReduction="10000"/>
          </a:bodyPr>
          <a:lstStyle/>
          <a:p>
            <a:r>
              <a:rPr lang="en-US" dirty="0"/>
              <a:t>Year 2022 is…</a:t>
            </a:r>
          </a:p>
        </p:txBody>
      </p:sp>
    </p:spTree>
    <p:extLst>
      <p:ext uri="{BB962C8B-B14F-4D97-AF65-F5344CB8AC3E}">
        <p14:creationId xmlns:p14="http://schemas.microsoft.com/office/powerpoint/2010/main" val="4045850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BAC5C-2025-8C43-A2E2-973D16B895D4}"/>
              </a:ext>
            </a:extLst>
          </p:cNvPr>
          <p:cNvSpPr>
            <a:spLocks noGrp="1"/>
          </p:cNvSpPr>
          <p:nvPr>
            <p:ph type="title"/>
          </p:nvPr>
        </p:nvSpPr>
        <p:spPr>
          <a:xfrm>
            <a:off x="2277964" y="634270"/>
            <a:ext cx="8911687" cy="1280890"/>
          </a:xfrm>
        </p:spPr>
        <p:txBody>
          <a:bodyPr/>
          <a:lstStyle/>
          <a:p>
            <a:r>
              <a:rPr lang="en-US" dirty="0"/>
              <a:t>How is visibility measured?</a:t>
            </a:r>
          </a:p>
        </p:txBody>
      </p:sp>
      <p:sp>
        <p:nvSpPr>
          <p:cNvPr id="3" name="Content Placeholder 2">
            <a:extLst>
              <a:ext uri="{FF2B5EF4-FFF2-40B4-BE49-F238E27FC236}">
                <a16:creationId xmlns:a16="http://schemas.microsoft.com/office/drawing/2014/main" id="{FA5FB05F-AD9E-4948-A895-78029A439EBF}"/>
              </a:ext>
            </a:extLst>
          </p:cNvPr>
          <p:cNvSpPr>
            <a:spLocks noGrp="1"/>
          </p:cNvSpPr>
          <p:nvPr>
            <p:ph sz="half" idx="1"/>
          </p:nvPr>
        </p:nvSpPr>
        <p:spPr>
          <a:xfrm>
            <a:off x="1865507" y="1823336"/>
            <a:ext cx="4313864" cy="4098045"/>
          </a:xfrm>
        </p:spPr>
        <p:txBody>
          <a:bodyPr>
            <a:normAutofit/>
          </a:bodyPr>
          <a:lstStyle/>
          <a:p>
            <a:r>
              <a:rPr lang="en-US" dirty="0"/>
              <a:t>Visibility data are collected at national parks by the NPS and other IMPROVE program participants</a:t>
            </a:r>
          </a:p>
          <a:p>
            <a:r>
              <a:rPr lang="en-US" dirty="0"/>
              <a:t>Air samplers draw in air and collect particles on small filters about the size of a quarter. </a:t>
            </a:r>
          </a:p>
          <a:p>
            <a:r>
              <a:rPr lang="en-US" dirty="0"/>
              <a:t>Park staff then collect these filters and mail them to a laboratory for analysis</a:t>
            </a:r>
          </a:p>
          <a:p>
            <a:r>
              <a:rPr lang="en-US" dirty="0">
                <a:hlinkClick r:id="rId2"/>
              </a:rPr>
              <a:t>https://www.nps.gov/subjects/air/howwemeasure-visibility.htm</a:t>
            </a:r>
            <a:endParaRPr lang="en-US" dirty="0"/>
          </a:p>
          <a:p>
            <a:endParaRPr lang="en-US" dirty="0"/>
          </a:p>
        </p:txBody>
      </p:sp>
      <p:pic>
        <p:nvPicPr>
          <p:cNvPr id="8" name="Content Placeholder 7" descr="A picture containing table&#10;&#10;Description automatically generated">
            <a:extLst>
              <a:ext uri="{FF2B5EF4-FFF2-40B4-BE49-F238E27FC236}">
                <a16:creationId xmlns:a16="http://schemas.microsoft.com/office/drawing/2014/main" id="{D5CC2F64-F5E8-8344-AF2D-60901FDFC4B9}"/>
              </a:ext>
            </a:extLst>
          </p:cNvPr>
          <p:cNvPicPr>
            <a:picLocks noGrp="1" noChangeAspect="1"/>
          </p:cNvPicPr>
          <p:nvPr>
            <p:ph sz="half" idx="2"/>
          </p:nvPr>
        </p:nvPicPr>
        <p:blipFill>
          <a:blip r:embed="rId3"/>
          <a:stretch>
            <a:fillRect/>
          </a:stretch>
        </p:blipFill>
        <p:spPr>
          <a:xfrm>
            <a:off x="7361130" y="1823337"/>
            <a:ext cx="3692950" cy="4098045"/>
          </a:xfrm>
        </p:spPr>
      </p:pic>
      <p:sp>
        <p:nvSpPr>
          <p:cNvPr id="9" name="Rectangle 8">
            <a:extLst>
              <a:ext uri="{FF2B5EF4-FFF2-40B4-BE49-F238E27FC236}">
                <a16:creationId xmlns:a16="http://schemas.microsoft.com/office/drawing/2014/main" id="{EB1EFE80-67DA-5B49-8704-A5487AC9E5ED}"/>
              </a:ext>
            </a:extLst>
          </p:cNvPr>
          <p:cNvSpPr/>
          <p:nvPr/>
        </p:nvSpPr>
        <p:spPr>
          <a:xfrm>
            <a:off x="1944493" y="6085230"/>
            <a:ext cx="7398026" cy="276999"/>
          </a:xfrm>
          <a:prstGeom prst="rect">
            <a:avLst/>
          </a:prstGeom>
        </p:spPr>
        <p:txBody>
          <a:bodyPr wrap="square">
            <a:spAutoFit/>
          </a:bodyPr>
          <a:lstStyle/>
          <a:p>
            <a:r>
              <a:rPr lang="en-US" sz="1200" dirty="0">
                <a:solidFill>
                  <a:srgbClr val="FF0000"/>
                </a:solidFill>
              </a:rPr>
              <a:t>(“How Do We Measure – Visibility” , n.d.)</a:t>
            </a:r>
            <a:endParaRPr lang="en-US" sz="1200" dirty="0"/>
          </a:p>
        </p:txBody>
      </p:sp>
    </p:spTree>
    <p:extLst>
      <p:ext uri="{BB962C8B-B14F-4D97-AF65-F5344CB8AC3E}">
        <p14:creationId xmlns:p14="http://schemas.microsoft.com/office/powerpoint/2010/main" val="1860314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3330D-A3E6-004C-B8EB-6A0C5805EE8F}"/>
              </a:ext>
            </a:extLst>
          </p:cNvPr>
          <p:cNvSpPr>
            <a:spLocks noGrp="1"/>
          </p:cNvSpPr>
          <p:nvPr>
            <p:ph type="title"/>
          </p:nvPr>
        </p:nvSpPr>
        <p:spPr>
          <a:xfrm>
            <a:off x="2494723" y="624110"/>
            <a:ext cx="9009890" cy="1280890"/>
          </a:xfrm>
        </p:spPr>
        <p:txBody>
          <a:bodyPr/>
          <a:lstStyle/>
          <a:p>
            <a:r>
              <a:rPr lang="en-US" dirty="0"/>
              <a:t>Laws to help with Air Pollution &amp; Visibility</a:t>
            </a:r>
          </a:p>
        </p:txBody>
      </p:sp>
      <p:sp>
        <p:nvSpPr>
          <p:cNvPr id="3" name="Content Placeholder 2">
            <a:extLst>
              <a:ext uri="{FF2B5EF4-FFF2-40B4-BE49-F238E27FC236}">
                <a16:creationId xmlns:a16="http://schemas.microsoft.com/office/drawing/2014/main" id="{2513498D-1325-2A43-8D81-D2C0DC14A371}"/>
              </a:ext>
            </a:extLst>
          </p:cNvPr>
          <p:cNvSpPr>
            <a:spLocks noGrp="1"/>
          </p:cNvSpPr>
          <p:nvPr>
            <p:ph idx="1"/>
          </p:nvPr>
        </p:nvSpPr>
        <p:spPr>
          <a:xfrm>
            <a:off x="2589212" y="1560443"/>
            <a:ext cx="8915400" cy="4820479"/>
          </a:xfrm>
        </p:spPr>
        <p:txBody>
          <a:bodyPr>
            <a:normAutofit lnSpcReduction="10000"/>
          </a:bodyPr>
          <a:lstStyle/>
          <a:p>
            <a:r>
              <a:rPr lang="en-US" dirty="0"/>
              <a:t>Clean Air Act</a:t>
            </a:r>
          </a:p>
          <a:p>
            <a:pPr lvl="1"/>
            <a:r>
              <a:rPr lang="en-US" dirty="0"/>
              <a:t>Federal law that determines and regulates harmful air emissions and pollutants from stationary and mobile sources</a:t>
            </a:r>
          </a:p>
          <a:p>
            <a:pPr lvl="1"/>
            <a:r>
              <a:rPr lang="en-US" dirty="0"/>
              <a:t>Determined primary pollutants: particle pollution, ground-level-ozone, carbon monoxide, sulfur oxides, nitrogen oxides, and lead</a:t>
            </a:r>
          </a:p>
          <a:p>
            <a:pPr lvl="1"/>
            <a:r>
              <a:rPr lang="en-US" dirty="0"/>
              <a:t>Also established the National Ambient Air Quality Standards (NAAQS) to protect public heath </a:t>
            </a:r>
          </a:p>
          <a:p>
            <a:pPr lvl="1"/>
            <a:r>
              <a:rPr lang="en-US" dirty="0"/>
              <a:t>Helped to implement plans to reduce “regional haze” that impairs visibility in National Parks</a:t>
            </a:r>
          </a:p>
          <a:p>
            <a:pPr lvl="1"/>
            <a:r>
              <a:rPr lang="en-US" dirty="0"/>
              <a:t>1977 Amendment</a:t>
            </a:r>
          </a:p>
          <a:p>
            <a:pPr lvl="2"/>
            <a:r>
              <a:rPr lang="en-US" dirty="0"/>
              <a:t>“… established a national goal to prevent future and remedy existing visibility impairment in national parks larger than 6,000 acres and national wilderness areas larger than 5,000 acres that were in existence when the amendments were enacted, these are Class 1 Areas. All other areas are Class II. Air quality in both Class I and Class II areas is protected under the Clean Air Act and the Organic Act. Because air pollution is often regional in nature, reductions in pollution to meet national ambient air quality standards, improve visibility, and address other Clean Air Act requirements will also improve air quality in national parks.”</a:t>
            </a:r>
          </a:p>
        </p:txBody>
      </p:sp>
      <p:sp>
        <p:nvSpPr>
          <p:cNvPr id="4" name="Rectangle 3">
            <a:extLst>
              <a:ext uri="{FF2B5EF4-FFF2-40B4-BE49-F238E27FC236}">
                <a16:creationId xmlns:a16="http://schemas.microsoft.com/office/drawing/2014/main" id="{4A51D714-7CA9-6840-8C27-FB58FE660328}"/>
              </a:ext>
            </a:extLst>
          </p:cNvPr>
          <p:cNvSpPr/>
          <p:nvPr/>
        </p:nvSpPr>
        <p:spPr>
          <a:xfrm>
            <a:off x="8176592" y="6242422"/>
            <a:ext cx="7398026" cy="276999"/>
          </a:xfrm>
          <a:prstGeom prst="rect">
            <a:avLst/>
          </a:prstGeom>
        </p:spPr>
        <p:txBody>
          <a:bodyPr wrap="square">
            <a:spAutoFit/>
          </a:bodyPr>
          <a:lstStyle/>
          <a:p>
            <a:r>
              <a:rPr lang="en-US" sz="1200" dirty="0">
                <a:solidFill>
                  <a:srgbClr val="FF0000"/>
                </a:solidFill>
              </a:rPr>
              <a:t>(“Protecting Air in Parks… It’s The Law”, n.d.)</a:t>
            </a:r>
            <a:endParaRPr lang="en-US" sz="1200" dirty="0"/>
          </a:p>
        </p:txBody>
      </p:sp>
    </p:spTree>
    <p:extLst>
      <p:ext uri="{BB962C8B-B14F-4D97-AF65-F5344CB8AC3E}">
        <p14:creationId xmlns:p14="http://schemas.microsoft.com/office/powerpoint/2010/main" val="1058999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3330D-A3E6-004C-B8EB-6A0C5805EE8F}"/>
              </a:ext>
            </a:extLst>
          </p:cNvPr>
          <p:cNvSpPr>
            <a:spLocks noGrp="1"/>
          </p:cNvSpPr>
          <p:nvPr>
            <p:ph type="title"/>
          </p:nvPr>
        </p:nvSpPr>
        <p:spPr>
          <a:xfrm>
            <a:off x="2174240" y="634270"/>
            <a:ext cx="9009890" cy="1280890"/>
          </a:xfrm>
        </p:spPr>
        <p:txBody>
          <a:bodyPr/>
          <a:lstStyle/>
          <a:p>
            <a:r>
              <a:rPr lang="en-US" dirty="0"/>
              <a:t>Laws to help with Air Pollution &amp; Visibility</a:t>
            </a:r>
          </a:p>
        </p:txBody>
      </p:sp>
      <p:sp>
        <p:nvSpPr>
          <p:cNvPr id="3" name="Content Placeholder 2">
            <a:extLst>
              <a:ext uri="{FF2B5EF4-FFF2-40B4-BE49-F238E27FC236}">
                <a16:creationId xmlns:a16="http://schemas.microsoft.com/office/drawing/2014/main" id="{2513498D-1325-2A43-8D81-D2C0DC14A371}"/>
              </a:ext>
            </a:extLst>
          </p:cNvPr>
          <p:cNvSpPr>
            <a:spLocks noGrp="1"/>
          </p:cNvSpPr>
          <p:nvPr>
            <p:ph idx="1"/>
          </p:nvPr>
        </p:nvSpPr>
        <p:spPr>
          <a:xfrm>
            <a:off x="2174240" y="1666240"/>
            <a:ext cx="9330372" cy="4399280"/>
          </a:xfrm>
        </p:spPr>
        <p:txBody>
          <a:bodyPr>
            <a:normAutofit/>
          </a:bodyPr>
          <a:lstStyle/>
          <a:p>
            <a:r>
              <a:rPr lang="en-US" sz="2000" dirty="0"/>
              <a:t>Regional Haze Rule</a:t>
            </a:r>
          </a:p>
          <a:p>
            <a:pPr lvl="1"/>
            <a:r>
              <a:rPr lang="en-US" sz="1800" dirty="0"/>
              <a:t>“The Regional Haze Rule, published in 1999, requires states to identify the most effective means of preserving conditions in Class I areas when visibility is at its best (based on the 20% best or clearest visibility days monitored) and to gradually improve visibility when it is most impaired (based on the 20% worst visibility days monitored).”</a:t>
            </a:r>
          </a:p>
          <a:p>
            <a:pPr lvl="1"/>
            <a:r>
              <a:rPr lang="en-US" sz="1800" dirty="0"/>
              <a:t>Help jump start the Interagency Monitoring Protected Visual Environments (IMPROVE) program to measure the pollutants causing haze, which causes reduce visibility</a:t>
            </a:r>
          </a:p>
          <a:p>
            <a:pPr lvl="1"/>
            <a:r>
              <a:rPr lang="en-US" sz="1800" dirty="0"/>
              <a:t>Established the “</a:t>
            </a:r>
            <a:r>
              <a:rPr lang="en-US" sz="1800" dirty="0" err="1"/>
              <a:t>Deciview</a:t>
            </a:r>
            <a:r>
              <a:rPr lang="en-US" sz="1800" dirty="0"/>
              <a:t>” as the standard unit of measurement for haze</a:t>
            </a:r>
          </a:p>
        </p:txBody>
      </p:sp>
      <p:sp>
        <p:nvSpPr>
          <p:cNvPr id="4" name="Rectangle 3">
            <a:extLst>
              <a:ext uri="{FF2B5EF4-FFF2-40B4-BE49-F238E27FC236}">
                <a16:creationId xmlns:a16="http://schemas.microsoft.com/office/drawing/2014/main" id="{646CCE60-675A-304C-AD72-B8BED8997BE4}"/>
              </a:ext>
            </a:extLst>
          </p:cNvPr>
          <p:cNvSpPr/>
          <p:nvPr/>
        </p:nvSpPr>
        <p:spPr>
          <a:xfrm>
            <a:off x="8176592" y="6242422"/>
            <a:ext cx="7398026" cy="276999"/>
          </a:xfrm>
          <a:prstGeom prst="rect">
            <a:avLst/>
          </a:prstGeom>
        </p:spPr>
        <p:txBody>
          <a:bodyPr wrap="square">
            <a:spAutoFit/>
          </a:bodyPr>
          <a:lstStyle/>
          <a:p>
            <a:r>
              <a:rPr lang="en-US" sz="1200" dirty="0">
                <a:solidFill>
                  <a:srgbClr val="FF0000"/>
                </a:solidFill>
              </a:rPr>
              <a:t>(“Protecting Air in Parks… It’s The Law”, n.d.)</a:t>
            </a:r>
            <a:endParaRPr lang="en-US" sz="1200" dirty="0"/>
          </a:p>
        </p:txBody>
      </p:sp>
    </p:spTree>
    <p:extLst>
      <p:ext uri="{BB962C8B-B14F-4D97-AF65-F5344CB8AC3E}">
        <p14:creationId xmlns:p14="http://schemas.microsoft.com/office/powerpoint/2010/main" val="1094464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E2DEF-BF14-4546-8A59-83F507716804}"/>
              </a:ext>
            </a:extLst>
          </p:cNvPr>
          <p:cNvSpPr>
            <a:spLocks noGrp="1"/>
          </p:cNvSpPr>
          <p:nvPr>
            <p:ph type="title"/>
          </p:nvPr>
        </p:nvSpPr>
        <p:spPr>
          <a:xfrm>
            <a:off x="1879600" y="552990"/>
            <a:ext cx="8911687" cy="611566"/>
          </a:xfrm>
        </p:spPr>
        <p:txBody>
          <a:bodyPr>
            <a:normAutofit fontScale="90000"/>
          </a:bodyPr>
          <a:lstStyle/>
          <a:p>
            <a:r>
              <a:rPr lang="en-US" dirty="0"/>
              <a:t>References</a:t>
            </a:r>
          </a:p>
        </p:txBody>
      </p:sp>
      <p:sp>
        <p:nvSpPr>
          <p:cNvPr id="3" name="Content Placeholder 2">
            <a:extLst>
              <a:ext uri="{FF2B5EF4-FFF2-40B4-BE49-F238E27FC236}">
                <a16:creationId xmlns:a16="http://schemas.microsoft.com/office/drawing/2014/main" id="{295B1BF1-2CF0-2F42-93B5-2AF9C52A34C4}"/>
              </a:ext>
            </a:extLst>
          </p:cNvPr>
          <p:cNvSpPr>
            <a:spLocks noGrp="1"/>
          </p:cNvSpPr>
          <p:nvPr>
            <p:ph idx="1"/>
          </p:nvPr>
        </p:nvSpPr>
        <p:spPr>
          <a:xfrm>
            <a:off x="1879600" y="1346885"/>
            <a:ext cx="10088880" cy="5379035"/>
          </a:xfrm>
        </p:spPr>
        <p:txBody>
          <a:bodyPr>
            <a:normAutofit/>
          </a:bodyPr>
          <a:lstStyle/>
          <a:p>
            <a:r>
              <a:rPr lang="en-US" dirty="0" err="1"/>
              <a:t>Corfidi</a:t>
            </a:r>
            <a:r>
              <a:rPr lang="en-US" dirty="0"/>
              <a:t>, S.F. (1996). </a:t>
            </a:r>
            <a:r>
              <a:rPr lang="en-US" dirty="0">
                <a:hlinkClick r:id="rId2"/>
              </a:rPr>
              <a:t>Haze Over The Central And Eastern United States. </a:t>
            </a:r>
            <a:r>
              <a:rPr lang="en-US" dirty="0"/>
              <a:t>National Weather Digest. Updated June 2013. </a:t>
            </a:r>
            <a:r>
              <a:rPr lang="en-US" dirty="0" err="1"/>
              <a:t>Gamnet</a:t>
            </a:r>
            <a:r>
              <a:rPr lang="en-US" dirty="0"/>
              <a:t>: Realtime Air Pollution &amp; Visibility Monitoring. (n.d.). Retrieved from: </a:t>
            </a:r>
            <a:r>
              <a:rPr lang="en-US" dirty="0">
                <a:hlinkClick r:id="rId3"/>
              </a:rPr>
              <a:t>https://origin.hazecam.net/poor-vis.aspx</a:t>
            </a:r>
            <a:endParaRPr lang="en-US" dirty="0"/>
          </a:p>
          <a:p>
            <a:r>
              <a:rPr lang="en-US" dirty="0"/>
              <a:t>King, P., &amp; </a:t>
            </a:r>
            <a:r>
              <a:rPr lang="en-US" dirty="0" err="1"/>
              <a:t>Stupka</a:t>
            </a:r>
            <a:r>
              <a:rPr lang="en-US" dirty="0"/>
              <a:t>, A. (1950). The Great Smoky Mountains--Their Geology and Natural History. The Scientific Monthly, 71(1), 31-43. </a:t>
            </a:r>
          </a:p>
          <a:p>
            <a:r>
              <a:rPr lang="en-US" dirty="0"/>
              <a:t>NASA (n.d.). The Place of Blue Smoke. Retrieved from: </a:t>
            </a:r>
            <a:r>
              <a:rPr lang="en-US" dirty="0">
                <a:hlinkClick r:id="rId4"/>
              </a:rPr>
              <a:t>https://earthobservatory.nasa.gov/images/89485/the-place-of-blue-smoke</a:t>
            </a:r>
            <a:endParaRPr lang="en-US" dirty="0"/>
          </a:p>
          <a:p>
            <a:r>
              <a:rPr lang="en-US" dirty="0"/>
              <a:t>National Park Association (n.d.). Great Smoky Mountains National Park. Retrieved from: </a:t>
            </a:r>
            <a:r>
              <a:rPr lang="en-US" dirty="0">
                <a:hlinkClick r:id="rId5"/>
              </a:rPr>
              <a:t>https://www.nationalparks.org/explore-parks/great-smoky-mountains-national-park</a:t>
            </a:r>
            <a:endParaRPr lang="en-US" dirty="0"/>
          </a:p>
          <a:p>
            <a:r>
              <a:rPr lang="en-US" dirty="0"/>
              <a:t>Sullivan, T. (2016). Air quality related values (AQRVs) for Appalachian Highlands Network (APHN) parks: Effects from ozone; visibility reducing particles; and atmospheric deposition of acids, nutrients and toxics. Natural Resource Report NPS/APHN/NRR—2016/1152. National Park Service, Fort Collins, Colorado.</a:t>
            </a:r>
          </a:p>
          <a:p>
            <a:r>
              <a:rPr lang="en-US" dirty="0"/>
              <a:t>The Great </a:t>
            </a:r>
            <a:r>
              <a:rPr lang="en-US" dirty="0" err="1"/>
              <a:t>Smokies.net</a:t>
            </a:r>
            <a:r>
              <a:rPr lang="en-US" dirty="0"/>
              <a:t> (n.d.). About the Smokies. Retrieved from: </a:t>
            </a:r>
            <a:r>
              <a:rPr lang="en-US" dirty="0">
                <a:hlinkClick r:id="rId6"/>
              </a:rPr>
              <a:t>http://www.thegreatsmokies.net/about-the-smokies/</a:t>
            </a:r>
            <a:endParaRPr lang="en-US" dirty="0"/>
          </a:p>
          <a:p>
            <a:pPr marL="0" indent="0">
              <a:buNone/>
            </a:pPr>
            <a:endParaRPr lang="en-US" dirty="0"/>
          </a:p>
          <a:p>
            <a:endParaRPr lang="en-US" dirty="0"/>
          </a:p>
        </p:txBody>
      </p:sp>
    </p:spTree>
    <p:extLst>
      <p:ext uri="{BB962C8B-B14F-4D97-AF65-F5344CB8AC3E}">
        <p14:creationId xmlns:p14="http://schemas.microsoft.com/office/powerpoint/2010/main" val="3794068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EE78B-687E-DF4F-B08A-C7230C64BFA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8ED3B21A-C086-F747-9ADD-C022436A5B82}"/>
              </a:ext>
            </a:extLst>
          </p:cNvPr>
          <p:cNvSpPr>
            <a:spLocks noGrp="1"/>
          </p:cNvSpPr>
          <p:nvPr>
            <p:ph idx="1"/>
          </p:nvPr>
        </p:nvSpPr>
        <p:spPr>
          <a:xfrm>
            <a:off x="2592925" y="1540189"/>
            <a:ext cx="8915400" cy="3777622"/>
          </a:xfrm>
        </p:spPr>
        <p:txBody>
          <a:bodyPr>
            <a:normAutofit/>
          </a:bodyPr>
          <a:lstStyle/>
          <a:p>
            <a:r>
              <a:rPr lang="en-US" dirty="0"/>
              <a:t>U.S. Forest Service (n.d.). Visibility Terminology. </a:t>
            </a:r>
            <a:r>
              <a:rPr lang="en-US" dirty="0" err="1"/>
              <a:t>Retreived</a:t>
            </a:r>
            <a:r>
              <a:rPr lang="en-US" dirty="0"/>
              <a:t> from: </a:t>
            </a:r>
            <a:r>
              <a:rPr lang="en-US" dirty="0">
                <a:hlinkClick r:id="rId2"/>
              </a:rPr>
              <a:t>https://www.fs.fed.us/air/visibilityTerminology.htm</a:t>
            </a:r>
            <a:endParaRPr lang="en-US" dirty="0"/>
          </a:p>
          <a:p>
            <a:r>
              <a:rPr lang="en-US" dirty="0"/>
              <a:t>U.S. National Park Service (n.d.). Visitation Numbers. Retrieved from: https://</a:t>
            </a:r>
            <a:r>
              <a:rPr lang="en-US" dirty="0" err="1"/>
              <a:t>www.nps.gov</a:t>
            </a:r>
            <a:r>
              <a:rPr lang="en-US" dirty="0"/>
              <a:t>/</a:t>
            </a:r>
            <a:r>
              <a:rPr lang="en-US" dirty="0" err="1"/>
              <a:t>aboutus</a:t>
            </a:r>
            <a:r>
              <a:rPr lang="en-US" dirty="0"/>
              <a:t>/visitation-</a:t>
            </a:r>
            <a:r>
              <a:rPr lang="en-US" dirty="0" err="1"/>
              <a:t>numbers.htm</a:t>
            </a:r>
            <a:endParaRPr lang="en-US" dirty="0"/>
          </a:p>
          <a:p>
            <a:r>
              <a:rPr lang="en-US" dirty="0"/>
              <a:t>U.S. National Park Service (n.d.). How Do We Measure  - Visibility. Retrieved from: </a:t>
            </a:r>
            <a:r>
              <a:rPr lang="en-US" dirty="0">
                <a:hlinkClick r:id="rId3"/>
              </a:rPr>
              <a:t>https://www.nps.gov/subjects/air/howdowemeasure-visibility.htm</a:t>
            </a:r>
            <a:endParaRPr lang="en-US" dirty="0"/>
          </a:p>
          <a:p>
            <a:r>
              <a:rPr lang="en-US" i="1" dirty="0"/>
              <a:t>U.S. National Park Service (n.d.). Park Air Profiles – Great Smoky Mountains National Park. Retrieved from: </a:t>
            </a:r>
            <a:r>
              <a:rPr lang="en-US" dirty="0">
                <a:hlinkClick r:id="rId4"/>
              </a:rPr>
              <a:t>https://www.nps.gov/articles/airprofiles-grsm.htm</a:t>
            </a:r>
            <a:endParaRPr lang="en-US" i="1" dirty="0"/>
          </a:p>
          <a:p>
            <a:endParaRPr lang="en-US" dirty="0"/>
          </a:p>
        </p:txBody>
      </p:sp>
    </p:spTree>
    <p:extLst>
      <p:ext uri="{BB962C8B-B14F-4D97-AF65-F5344CB8AC3E}">
        <p14:creationId xmlns:p14="http://schemas.microsoft.com/office/powerpoint/2010/main" val="1700747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82B9A-EF8E-0A44-8CE5-AA193E5AE2F6}"/>
              </a:ext>
            </a:extLst>
          </p:cNvPr>
          <p:cNvSpPr>
            <a:spLocks noGrp="1"/>
          </p:cNvSpPr>
          <p:nvPr>
            <p:ph type="title"/>
          </p:nvPr>
        </p:nvSpPr>
        <p:spPr>
          <a:xfrm>
            <a:off x="2632681" y="2641754"/>
            <a:ext cx="8911687" cy="1280890"/>
          </a:xfrm>
        </p:spPr>
        <p:txBody>
          <a:bodyPr/>
          <a:lstStyle/>
          <a:p>
            <a:r>
              <a:rPr lang="en-US" dirty="0"/>
              <a:t>Experiment</a:t>
            </a:r>
          </a:p>
        </p:txBody>
      </p:sp>
      <p:sp>
        <p:nvSpPr>
          <p:cNvPr id="3" name="TextBox 2">
            <a:extLst>
              <a:ext uri="{FF2B5EF4-FFF2-40B4-BE49-F238E27FC236}">
                <a16:creationId xmlns:a16="http://schemas.microsoft.com/office/drawing/2014/main" id="{E6F2218C-6F94-AD47-D9CD-1E87BEF4C0FF}"/>
              </a:ext>
            </a:extLst>
          </p:cNvPr>
          <p:cNvSpPr txBox="1"/>
          <p:nvPr/>
        </p:nvSpPr>
        <p:spPr>
          <a:xfrm>
            <a:off x="2743200" y="3779520"/>
            <a:ext cx="8392160" cy="646331"/>
          </a:xfrm>
          <a:prstGeom prst="rect">
            <a:avLst/>
          </a:prstGeom>
          <a:noFill/>
        </p:spPr>
        <p:txBody>
          <a:bodyPr wrap="square" rtlCol="0">
            <a:spAutoFit/>
          </a:bodyPr>
          <a:lstStyle/>
          <a:p>
            <a:r>
              <a:rPr lang="en-US" dirty="0"/>
              <a:t>Video: </a:t>
            </a:r>
            <a:r>
              <a:rPr lang="en-US" dirty="0">
                <a:hlinkClick r:id="rId2"/>
              </a:rPr>
              <a:t>https://www.youtube.com/watch?v=RoAjQA6KJSA</a:t>
            </a:r>
            <a:endParaRPr lang="en-US" dirty="0"/>
          </a:p>
          <a:p>
            <a:endParaRPr lang="en-US" dirty="0"/>
          </a:p>
        </p:txBody>
      </p:sp>
    </p:spTree>
    <p:extLst>
      <p:ext uri="{BB962C8B-B14F-4D97-AF65-F5344CB8AC3E}">
        <p14:creationId xmlns:p14="http://schemas.microsoft.com/office/powerpoint/2010/main" val="3892595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2A656-6DC0-5047-B5A1-B15C501A30DE}"/>
              </a:ext>
            </a:extLst>
          </p:cNvPr>
          <p:cNvSpPr>
            <a:spLocks noGrp="1"/>
          </p:cNvSpPr>
          <p:nvPr>
            <p:ph type="title"/>
          </p:nvPr>
        </p:nvSpPr>
        <p:spPr>
          <a:xfrm>
            <a:off x="1682893" y="684863"/>
            <a:ext cx="9979679" cy="646980"/>
          </a:xfrm>
        </p:spPr>
        <p:txBody>
          <a:bodyPr vert="horz" lIns="91440" tIns="45720" rIns="91440" bIns="45720" rtlCol="0" anchor="t">
            <a:normAutofit/>
          </a:bodyPr>
          <a:lstStyle/>
          <a:p>
            <a:pPr>
              <a:lnSpc>
                <a:spcPct val="90000"/>
              </a:lnSpc>
            </a:pPr>
            <a:r>
              <a:rPr lang="en-US" dirty="0"/>
              <a:t>How the Smoky Mountains got its name</a:t>
            </a:r>
          </a:p>
        </p:txBody>
      </p:sp>
      <p:sp>
        <p:nvSpPr>
          <p:cNvPr id="4" name="Content Placeholder 3">
            <a:extLst>
              <a:ext uri="{FF2B5EF4-FFF2-40B4-BE49-F238E27FC236}">
                <a16:creationId xmlns:a16="http://schemas.microsoft.com/office/drawing/2014/main" id="{C6C66236-CB75-8B47-8522-72F4024A3E9C}"/>
              </a:ext>
            </a:extLst>
          </p:cNvPr>
          <p:cNvSpPr>
            <a:spLocks noGrp="1"/>
          </p:cNvSpPr>
          <p:nvPr>
            <p:ph sz="half" idx="2"/>
          </p:nvPr>
        </p:nvSpPr>
        <p:spPr>
          <a:xfrm>
            <a:off x="718799" y="1788043"/>
            <a:ext cx="3650278" cy="4606742"/>
          </a:xfrm>
        </p:spPr>
        <p:txBody>
          <a:bodyPr vert="horz" lIns="91440" tIns="45720" rIns="91440" bIns="45720" rtlCol="0">
            <a:noAutofit/>
          </a:bodyPr>
          <a:lstStyle/>
          <a:p>
            <a:pPr>
              <a:lnSpc>
                <a:spcPct val="90000"/>
              </a:lnSpc>
            </a:pPr>
            <a:r>
              <a:rPr lang="en-US" sz="2000" dirty="0"/>
              <a:t>Cherokee Native Americans called it “</a:t>
            </a:r>
            <a:r>
              <a:rPr lang="en-US" sz="2000" dirty="0" err="1"/>
              <a:t>Shaconage</a:t>
            </a:r>
            <a:r>
              <a:rPr lang="en-US" sz="2000" dirty="0"/>
              <a:t>,” which means “place of blue smoke.” </a:t>
            </a:r>
            <a:r>
              <a:rPr lang="en-US" sz="1600" dirty="0">
                <a:solidFill>
                  <a:srgbClr val="FF0000"/>
                </a:solidFill>
              </a:rPr>
              <a:t>(”The Great </a:t>
            </a:r>
            <a:r>
              <a:rPr lang="en-US" sz="1600" dirty="0" err="1">
                <a:solidFill>
                  <a:srgbClr val="FF0000"/>
                </a:solidFill>
              </a:rPr>
              <a:t>Smokies.Net</a:t>
            </a:r>
            <a:r>
              <a:rPr lang="en-US" sz="1600" dirty="0">
                <a:solidFill>
                  <a:srgbClr val="FF0000"/>
                </a:solidFill>
              </a:rPr>
              <a:t>, n.d.)</a:t>
            </a:r>
          </a:p>
          <a:p>
            <a:pPr>
              <a:lnSpc>
                <a:spcPct val="90000"/>
              </a:lnSpc>
            </a:pPr>
            <a:r>
              <a:rPr lang="en-US" sz="2000" dirty="0"/>
              <a:t>The “blue smoke” is fog or a natural haze due to the vegetation in the area releasing organic compounds/gases into the air that reacts with the humidity/water vapor in the air. </a:t>
            </a:r>
            <a:r>
              <a:rPr lang="en-US" sz="1600" dirty="0">
                <a:solidFill>
                  <a:srgbClr val="FF0000"/>
                </a:solidFill>
              </a:rPr>
              <a:t>(“The Place of Blue Smoke”, n.d.) </a:t>
            </a:r>
          </a:p>
          <a:p>
            <a:pPr>
              <a:lnSpc>
                <a:spcPct val="90000"/>
              </a:lnSpc>
            </a:pPr>
            <a:endParaRPr lang="en-US" sz="2000" dirty="0"/>
          </a:p>
        </p:txBody>
      </p:sp>
      <p:pic>
        <p:nvPicPr>
          <p:cNvPr id="7" name="Content Placeholder 6" descr="A close up of a mountain&#10;&#10;Description automatically generated">
            <a:extLst>
              <a:ext uri="{FF2B5EF4-FFF2-40B4-BE49-F238E27FC236}">
                <a16:creationId xmlns:a16="http://schemas.microsoft.com/office/drawing/2014/main" id="{11B4B523-DFB8-7C42-972F-0133648DB695}"/>
              </a:ext>
            </a:extLst>
          </p:cNvPr>
          <p:cNvPicPr>
            <a:picLocks noGrp="1" noChangeAspect="1"/>
          </p:cNvPicPr>
          <p:nvPr>
            <p:ph sz="half" idx="1"/>
          </p:nvPr>
        </p:nvPicPr>
        <p:blipFill>
          <a:blip r:embed="rId2"/>
          <a:stretch>
            <a:fillRect/>
          </a:stretch>
        </p:blipFill>
        <p:spPr>
          <a:xfrm>
            <a:off x="4708995" y="1788043"/>
            <a:ext cx="6953577" cy="4606742"/>
          </a:xfrm>
          <a:prstGeom prst="rect">
            <a:avLst/>
          </a:prstGeom>
        </p:spPr>
      </p:pic>
    </p:spTree>
    <p:extLst>
      <p:ext uri="{BB962C8B-B14F-4D97-AF65-F5344CB8AC3E}">
        <p14:creationId xmlns:p14="http://schemas.microsoft.com/office/powerpoint/2010/main" val="1257029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 outdoor, sky, nature&#10;&#10;Description automatically generated">
            <a:extLst>
              <a:ext uri="{FF2B5EF4-FFF2-40B4-BE49-F238E27FC236}">
                <a16:creationId xmlns:a16="http://schemas.microsoft.com/office/drawing/2014/main" id="{9D488D99-DFF5-904B-BEFC-C984385310E8}"/>
              </a:ext>
            </a:extLst>
          </p:cNvPr>
          <p:cNvPicPr>
            <a:picLocks noChangeAspect="1"/>
          </p:cNvPicPr>
          <p:nvPr/>
        </p:nvPicPr>
        <p:blipFill>
          <a:blip r:embed="rId2"/>
          <a:stretch>
            <a:fillRect/>
          </a:stretch>
        </p:blipFill>
        <p:spPr>
          <a:xfrm>
            <a:off x="1960777" y="1040369"/>
            <a:ext cx="8652753" cy="4569597"/>
          </a:xfrm>
          <a:prstGeom prst="rect">
            <a:avLst/>
          </a:prstGeom>
        </p:spPr>
      </p:pic>
      <p:sp>
        <p:nvSpPr>
          <p:cNvPr id="4" name="TextBox 3">
            <a:extLst>
              <a:ext uri="{FF2B5EF4-FFF2-40B4-BE49-F238E27FC236}">
                <a16:creationId xmlns:a16="http://schemas.microsoft.com/office/drawing/2014/main" id="{0B6739E7-9EE6-564C-92F0-C27CAF6E8717}"/>
              </a:ext>
            </a:extLst>
          </p:cNvPr>
          <p:cNvSpPr txBox="1"/>
          <p:nvPr/>
        </p:nvSpPr>
        <p:spPr>
          <a:xfrm>
            <a:off x="1989438" y="5844746"/>
            <a:ext cx="3286897" cy="369332"/>
          </a:xfrm>
          <a:prstGeom prst="rect">
            <a:avLst/>
          </a:prstGeom>
          <a:noFill/>
        </p:spPr>
        <p:txBody>
          <a:bodyPr wrap="square" rtlCol="0">
            <a:spAutoFit/>
          </a:bodyPr>
          <a:lstStyle/>
          <a:p>
            <a:r>
              <a:rPr lang="en-US" dirty="0"/>
              <a:t>Blue Haze</a:t>
            </a:r>
          </a:p>
        </p:txBody>
      </p:sp>
    </p:spTree>
    <p:extLst>
      <p:ext uri="{BB962C8B-B14F-4D97-AF65-F5344CB8AC3E}">
        <p14:creationId xmlns:p14="http://schemas.microsoft.com/office/powerpoint/2010/main" val="2585497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181EF5-8470-5F44-862F-8517E31792F5}"/>
              </a:ext>
            </a:extLst>
          </p:cNvPr>
          <p:cNvSpPr txBox="1"/>
          <p:nvPr/>
        </p:nvSpPr>
        <p:spPr>
          <a:xfrm>
            <a:off x="2158999" y="5943600"/>
            <a:ext cx="3286897" cy="369332"/>
          </a:xfrm>
          <a:prstGeom prst="rect">
            <a:avLst/>
          </a:prstGeom>
          <a:noFill/>
        </p:spPr>
        <p:txBody>
          <a:bodyPr wrap="square" rtlCol="0">
            <a:spAutoFit/>
          </a:bodyPr>
          <a:lstStyle/>
          <a:p>
            <a:r>
              <a:rPr lang="en-US" dirty="0"/>
              <a:t>White Haze</a:t>
            </a:r>
          </a:p>
        </p:txBody>
      </p:sp>
      <p:pic>
        <p:nvPicPr>
          <p:cNvPr id="4" name="Picture 3" descr="A picture containing outdoor, sky, mountain, nature&#10;&#10;Description automatically generated">
            <a:extLst>
              <a:ext uri="{FF2B5EF4-FFF2-40B4-BE49-F238E27FC236}">
                <a16:creationId xmlns:a16="http://schemas.microsoft.com/office/drawing/2014/main" id="{708BA912-5758-2C42-9E23-E5EC3728DD65}"/>
              </a:ext>
            </a:extLst>
          </p:cNvPr>
          <p:cNvPicPr>
            <a:picLocks noChangeAspect="1"/>
          </p:cNvPicPr>
          <p:nvPr/>
        </p:nvPicPr>
        <p:blipFill>
          <a:blip r:embed="rId2"/>
          <a:stretch>
            <a:fillRect/>
          </a:stretch>
        </p:blipFill>
        <p:spPr>
          <a:xfrm>
            <a:off x="2158999" y="1094983"/>
            <a:ext cx="6255951" cy="4540610"/>
          </a:xfrm>
          <a:prstGeom prst="rect">
            <a:avLst/>
          </a:prstGeom>
        </p:spPr>
      </p:pic>
    </p:spTree>
    <p:extLst>
      <p:ext uri="{BB962C8B-B14F-4D97-AF65-F5344CB8AC3E}">
        <p14:creationId xmlns:p14="http://schemas.microsoft.com/office/powerpoint/2010/main" val="4149446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andscape with hills and trees&#10;&#10;Description automatically generated with low confidence">
            <a:extLst>
              <a:ext uri="{FF2B5EF4-FFF2-40B4-BE49-F238E27FC236}">
                <a16:creationId xmlns:a16="http://schemas.microsoft.com/office/drawing/2014/main" id="{EAEEBEC4-5135-2A44-A352-D7C1875EA037}"/>
              </a:ext>
            </a:extLst>
          </p:cNvPr>
          <p:cNvPicPr>
            <a:picLocks noChangeAspect="1"/>
          </p:cNvPicPr>
          <p:nvPr/>
        </p:nvPicPr>
        <p:blipFill>
          <a:blip r:embed="rId2"/>
          <a:stretch>
            <a:fillRect/>
          </a:stretch>
        </p:blipFill>
        <p:spPr>
          <a:xfrm>
            <a:off x="1780575" y="1449344"/>
            <a:ext cx="9126038" cy="4308904"/>
          </a:xfrm>
          <a:prstGeom prst="rect">
            <a:avLst/>
          </a:prstGeom>
        </p:spPr>
      </p:pic>
    </p:spTree>
    <p:extLst>
      <p:ext uri="{BB962C8B-B14F-4D97-AF65-F5344CB8AC3E}">
        <p14:creationId xmlns:p14="http://schemas.microsoft.com/office/powerpoint/2010/main" val="1128125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 mountain, outdoor, nature&#10;&#10;Description automatically generated">
            <a:extLst>
              <a:ext uri="{FF2B5EF4-FFF2-40B4-BE49-F238E27FC236}">
                <a16:creationId xmlns:a16="http://schemas.microsoft.com/office/drawing/2014/main" id="{A4A74298-20A6-A346-9500-D124C27BA029}"/>
              </a:ext>
            </a:extLst>
          </p:cNvPr>
          <p:cNvPicPr>
            <a:picLocks noChangeAspect="1"/>
          </p:cNvPicPr>
          <p:nvPr/>
        </p:nvPicPr>
        <p:blipFill>
          <a:blip r:embed="rId2"/>
          <a:stretch>
            <a:fillRect/>
          </a:stretch>
        </p:blipFill>
        <p:spPr>
          <a:xfrm>
            <a:off x="2310712" y="953529"/>
            <a:ext cx="8316097" cy="5197561"/>
          </a:xfrm>
          <a:prstGeom prst="rect">
            <a:avLst/>
          </a:prstGeom>
        </p:spPr>
      </p:pic>
    </p:spTree>
    <p:extLst>
      <p:ext uri="{BB962C8B-B14F-4D97-AF65-F5344CB8AC3E}">
        <p14:creationId xmlns:p14="http://schemas.microsoft.com/office/powerpoint/2010/main" val="1350085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BC82E-0646-6A45-B12F-6D50E20B1D8C}"/>
              </a:ext>
            </a:extLst>
          </p:cNvPr>
          <p:cNvSpPr>
            <a:spLocks noGrp="1"/>
          </p:cNvSpPr>
          <p:nvPr>
            <p:ph type="title"/>
          </p:nvPr>
        </p:nvSpPr>
        <p:spPr>
          <a:xfrm>
            <a:off x="1792224" y="625228"/>
            <a:ext cx="5843016" cy="1259894"/>
          </a:xfrm>
        </p:spPr>
        <p:txBody>
          <a:bodyPr vert="horz" lIns="91440" tIns="45720" rIns="91440" bIns="45720" rtlCol="0" anchor="t">
            <a:normAutofit/>
          </a:bodyPr>
          <a:lstStyle/>
          <a:p>
            <a:r>
              <a:rPr lang="en-US" dirty="0"/>
              <a:t>How is haze formed?</a:t>
            </a:r>
          </a:p>
        </p:txBody>
      </p:sp>
      <p:sp>
        <p:nvSpPr>
          <p:cNvPr id="3" name="Content Placeholder 2">
            <a:extLst>
              <a:ext uri="{FF2B5EF4-FFF2-40B4-BE49-F238E27FC236}">
                <a16:creationId xmlns:a16="http://schemas.microsoft.com/office/drawing/2014/main" id="{7AEC7DBD-CCF3-7B4F-997C-86DF88A92E6C}"/>
              </a:ext>
            </a:extLst>
          </p:cNvPr>
          <p:cNvSpPr>
            <a:spLocks noGrp="1"/>
          </p:cNvSpPr>
          <p:nvPr>
            <p:ph sz="half" idx="1"/>
          </p:nvPr>
        </p:nvSpPr>
        <p:spPr>
          <a:xfrm>
            <a:off x="598849" y="1537577"/>
            <a:ext cx="4379976" cy="4982493"/>
          </a:xfrm>
        </p:spPr>
        <p:txBody>
          <a:bodyPr vert="horz" lIns="91440" tIns="45720" rIns="91440" bIns="45720" rtlCol="0">
            <a:noAutofit/>
          </a:bodyPr>
          <a:lstStyle/>
          <a:p>
            <a:pPr>
              <a:lnSpc>
                <a:spcPct val="90000"/>
              </a:lnSpc>
            </a:pPr>
            <a:r>
              <a:rPr lang="en-US" dirty="0"/>
              <a:t>Known as “wet” air pollution due to the high-water content in atmosphere mixing with particles. </a:t>
            </a:r>
            <a:r>
              <a:rPr lang="en-US" sz="1600" dirty="0">
                <a:solidFill>
                  <a:srgbClr val="FF0000"/>
                </a:solidFill>
              </a:rPr>
              <a:t>(</a:t>
            </a:r>
            <a:r>
              <a:rPr lang="en-US" sz="1600" dirty="0" err="1">
                <a:solidFill>
                  <a:srgbClr val="FF0000"/>
                </a:solidFill>
              </a:rPr>
              <a:t>Corfidi</a:t>
            </a:r>
            <a:r>
              <a:rPr lang="en-US" sz="1600" dirty="0">
                <a:solidFill>
                  <a:srgbClr val="FF0000"/>
                </a:solidFill>
              </a:rPr>
              <a:t>, 1996) </a:t>
            </a:r>
          </a:p>
          <a:p>
            <a:pPr>
              <a:lnSpc>
                <a:spcPct val="90000"/>
              </a:lnSpc>
            </a:pPr>
            <a:r>
              <a:rPr lang="en-US" dirty="0"/>
              <a:t>Sulfate particles make up most of the chemistry of this haze. </a:t>
            </a:r>
            <a:r>
              <a:rPr lang="en-US" sz="1600" dirty="0">
                <a:solidFill>
                  <a:srgbClr val="FF0000"/>
                </a:solidFill>
              </a:rPr>
              <a:t>(</a:t>
            </a:r>
            <a:r>
              <a:rPr lang="en-US" sz="1600" dirty="0" err="1">
                <a:solidFill>
                  <a:srgbClr val="FF0000"/>
                </a:solidFill>
              </a:rPr>
              <a:t>Corfidi</a:t>
            </a:r>
            <a:r>
              <a:rPr lang="en-US" sz="1600" dirty="0">
                <a:solidFill>
                  <a:srgbClr val="FF0000"/>
                </a:solidFill>
              </a:rPr>
              <a:t>, 1996)</a:t>
            </a:r>
            <a:r>
              <a:rPr lang="en-US" sz="1400" dirty="0">
                <a:solidFill>
                  <a:srgbClr val="FF0000"/>
                </a:solidFill>
              </a:rPr>
              <a:t>  </a:t>
            </a:r>
          </a:p>
          <a:p>
            <a:pPr>
              <a:lnSpc>
                <a:spcPct val="90000"/>
              </a:lnSpc>
            </a:pPr>
            <a:r>
              <a:rPr lang="en-US" dirty="0"/>
              <a:t>Haze is also caused by tiny particles that scatter and absorb light before it reaches an observer. </a:t>
            </a:r>
            <a:r>
              <a:rPr lang="en-US" sz="1600" dirty="0">
                <a:solidFill>
                  <a:srgbClr val="FF0000"/>
                </a:solidFill>
              </a:rPr>
              <a:t>(</a:t>
            </a:r>
            <a:r>
              <a:rPr lang="en-US" sz="1600" dirty="0" err="1">
                <a:solidFill>
                  <a:srgbClr val="FF0000"/>
                </a:solidFill>
              </a:rPr>
              <a:t>Gamnet</a:t>
            </a:r>
            <a:r>
              <a:rPr lang="en-US" sz="1600" dirty="0">
                <a:solidFill>
                  <a:srgbClr val="FF0000"/>
                </a:solidFill>
              </a:rPr>
              <a:t>: Realtime Air Pollution &amp; Visibility Monitoring. (n.d.) </a:t>
            </a:r>
          </a:p>
          <a:p>
            <a:pPr>
              <a:lnSpc>
                <a:spcPct val="90000"/>
              </a:lnSpc>
            </a:pPr>
            <a:r>
              <a:rPr lang="en-US" dirty="0"/>
              <a:t>As the number of particles increases, more light is absorbed and scattered, resulting in less clarity, color, and visual range. </a:t>
            </a:r>
            <a:r>
              <a:rPr lang="en-US" sz="1600" dirty="0">
                <a:solidFill>
                  <a:srgbClr val="FF0000"/>
                </a:solidFill>
              </a:rPr>
              <a:t>(</a:t>
            </a:r>
            <a:r>
              <a:rPr lang="en-US" sz="1600" dirty="0" err="1">
                <a:solidFill>
                  <a:srgbClr val="FF0000"/>
                </a:solidFill>
              </a:rPr>
              <a:t>Gamnet</a:t>
            </a:r>
            <a:r>
              <a:rPr lang="en-US" sz="1600" dirty="0">
                <a:solidFill>
                  <a:srgbClr val="FF0000"/>
                </a:solidFill>
              </a:rPr>
              <a:t>: Realtime Air Pollution &amp; Visibility Monitoring. (n.d.) </a:t>
            </a:r>
          </a:p>
          <a:p>
            <a:pPr marL="0" indent="0">
              <a:lnSpc>
                <a:spcPct val="90000"/>
              </a:lnSpc>
              <a:buNone/>
            </a:pPr>
            <a:endParaRPr lang="en-US" dirty="0"/>
          </a:p>
        </p:txBody>
      </p:sp>
      <p:pic>
        <p:nvPicPr>
          <p:cNvPr id="6" name="Content Placeholder 5" descr="A view of a mountain&#10;&#10;Description automatically generated">
            <a:extLst>
              <a:ext uri="{FF2B5EF4-FFF2-40B4-BE49-F238E27FC236}">
                <a16:creationId xmlns:a16="http://schemas.microsoft.com/office/drawing/2014/main" id="{97E3A841-4DF2-494F-809F-1B4C7438085A}"/>
              </a:ext>
            </a:extLst>
          </p:cNvPr>
          <p:cNvPicPr>
            <a:picLocks noGrp="1" noChangeAspect="1"/>
          </p:cNvPicPr>
          <p:nvPr>
            <p:ph sz="half" idx="2"/>
          </p:nvPr>
        </p:nvPicPr>
        <p:blipFill>
          <a:blip r:embed="rId2"/>
          <a:stretch>
            <a:fillRect/>
          </a:stretch>
        </p:blipFill>
        <p:spPr>
          <a:xfrm>
            <a:off x="5109815" y="1512446"/>
            <a:ext cx="6953577" cy="4641512"/>
          </a:xfrm>
          <a:prstGeom prst="rect">
            <a:avLst/>
          </a:prstGeom>
        </p:spPr>
      </p:pic>
    </p:spTree>
    <p:extLst>
      <p:ext uri="{BB962C8B-B14F-4D97-AF65-F5344CB8AC3E}">
        <p14:creationId xmlns:p14="http://schemas.microsoft.com/office/powerpoint/2010/main" val="1875502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C243E-F998-2C4B-903B-94CF51251F6F}"/>
              </a:ext>
            </a:extLst>
          </p:cNvPr>
          <p:cNvSpPr>
            <a:spLocks noGrp="1"/>
          </p:cNvSpPr>
          <p:nvPr>
            <p:ph type="title"/>
          </p:nvPr>
        </p:nvSpPr>
        <p:spPr>
          <a:xfrm>
            <a:off x="1833973" y="605822"/>
            <a:ext cx="8911687" cy="1280890"/>
          </a:xfrm>
        </p:spPr>
        <p:txBody>
          <a:bodyPr/>
          <a:lstStyle/>
          <a:p>
            <a:r>
              <a:rPr lang="en-US" dirty="0"/>
              <a:t>What particles help form haze?</a:t>
            </a:r>
          </a:p>
        </p:txBody>
      </p:sp>
      <p:sp>
        <p:nvSpPr>
          <p:cNvPr id="3" name="Content Placeholder 2">
            <a:extLst>
              <a:ext uri="{FF2B5EF4-FFF2-40B4-BE49-F238E27FC236}">
                <a16:creationId xmlns:a16="http://schemas.microsoft.com/office/drawing/2014/main" id="{B75391A6-3A38-5F46-8D4C-8B44A0D7880E}"/>
              </a:ext>
            </a:extLst>
          </p:cNvPr>
          <p:cNvSpPr>
            <a:spLocks noGrp="1"/>
          </p:cNvSpPr>
          <p:nvPr>
            <p:ph idx="1"/>
          </p:nvPr>
        </p:nvSpPr>
        <p:spPr>
          <a:xfrm>
            <a:off x="904461" y="1426464"/>
            <a:ext cx="10972800" cy="5154537"/>
          </a:xfrm>
        </p:spPr>
        <p:txBody>
          <a:bodyPr>
            <a:normAutofit fontScale="92500" lnSpcReduction="20000"/>
          </a:bodyPr>
          <a:lstStyle/>
          <a:p>
            <a:r>
              <a:rPr lang="en-US" dirty="0"/>
              <a:t>Five types of particles contribute to haze:   </a:t>
            </a:r>
          </a:p>
          <a:p>
            <a:pPr lvl="1"/>
            <a:r>
              <a:rPr lang="en-US" b="1" dirty="0"/>
              <a:t>Sulfate particles</a:t>
            </a:r>
            <a:r>
              <a:rPr lang="en-US" dirty="0"/>
              <a:t> form in the air from sulfur dioxide gas.  </a:t>
            </a:r>
          </a:p>
          <a:p>
            <a:pPr lvl="2"/>
            <a:r>
              <a:rPr lang="en-US" dirty="0"/>
              <a:t>Most of this gas is released from coal-burning power plants and other industrial sources, such as smelters, industrial boilers, and oil refineries.  </a:t>
            </a:r>
          </a:p>
          <a:p>
            <a:pPr lvl="1"/>
            <a:r>
              <a:rPr lang="en-US" b="1" dirty="0"/>
              <a:t>Nitrate particles</a:t>
            </a:r>
            <a:r>
              <a:rPr lang="en-US" dirty="0"/>
              <a:t> form in the air from nitrogen oxide gas. </a:t>
            </a:r>
          </a:p>
          <a:p>
            <a:pPr lvl="2"/>
            <a:r>
              <a:rPr lang="en-US" dirty="0"/>
              <a:t>This gas is released from virtually all combustion activities, especially those involving cars, trucks, off-road engines, power plants, and other industrial sources.  </a:t>
            </a:r>
          </a:p>
          <a:p>
            <a:pPr lvl="1"/>
            <a:r>
              <a:rPr lang="en-US" b="1" dirty="0"/>
              <a:t>Organic particles</a:t>
            </a:r>
            <a:r>
              <a:rPr lang="en-US" dirty="0"/>
              <a:t> are emitted directly into the air and form as a reaction of various gaseous hydrocarbons.  </a:t>
            </a:r>
          </a:p>
          <a:p>
            <a:pPr lvl="2"/>
            <a:r>
              <a:rPr lang="en-US" dirty="0"/>
              <a:t>Sources of direct and indirect organic particles include vehicle exhaust, vehicle refueling, solvent evaporation (e.g., paints), food cooking, and various commercial and industrial sources.  </a:t>
            </a:r>
          </a:p>
          <a:p>
            <a:pPr lvl="2"/>
            <a:r>
              <a:rPr lang="en-US" dirty="0"/>
              <a:t>Gaseous hydrocarbons are also emitted naturally from trees and from fires, but these sources have only a small effect on overall visibility.</a:t>
            </a:r>
          </a:p>
          <a:p>
            <a:pPr lvl="1"/>
            <a:r>
              <a:rPr lang="en-US" b="1" dirty="0"/>
              <a:t>Elemental carbon particles</a:t>
            </a:r>
            <a:r>
              <a:rPr lang="en-US" dirty="0"/>
              <a:t> are very similar to soot. </a:t>
            </a:r>
          </a:p>
          <a:p>
            <a:pPr lvl="2"/>
            <a:r>
              <a:rPr lang="en-US" dirty="0"/>
              <a:t>They are smaller than most other particles and tend to absorb rather than scatter light. </a:t>
            </a:r>
          </a:p>
          <a:p>
            <a:pPr lvl="2"/>
            <a:r>
              <a:rPr lang="en-US" dirty="0"/>
              <a:t> These “brown clouds” are often seen in winter over urban areas and mountain valleys.  These particles are emitted directly into the air from combustion activities, but are especially prevalent in diesel exhaust and smoke from the burning of wood and wastes.</a:t>
            </a:r>
          </a:p>
          <a:p>
            <a:pPr lvl="1"/>
            <a:r>
              <a:rPr lang="en-US" b="1" dirty="0"/>
              <a:t>Soil particles</a:t>
            </a:r>
            <a:r>
              <a:rPr lang="en-US" dirty="0"/>
              <a:t> are very similar to dust.  </a:t>
            </a:r>
          </a:p>
          <a:p>
            <a:pPr lvl="2"/>
            <a:r>
              <a:rPr lang="en-US" dirty="0"/>
              <a:t>They enter the air from dirt roads, fields, and other open spaces as a result of wind, traffic, and other surface activities.  </a:t>
            </a:r>
          </a:p>
        </p:txBody>
      </p:sp>
      <p:sp>
        <p:nvSpPr>
          <p:cNvPr id="4" name="TextBox 3">
            <a:extLst>
              <a:ext uri="{FF2B5EF4-FFF2-40B4-BE49-F238E27FC236}">
                <a16:creationId xmlns:a16="http://schemas.microsoft.com/office/drawing/2014/main" id="{8E361C40-5000-AF41-8394-17034C5CA7B6}"/>
              </a:ext>
            </a:extLst>
          </p:cNvPr>
          <p:cNvSpPr txBox="1"/>
          <p:nvPr/>
        </p:nvSpPr>
        <p:spPr>
          <a:xfrm>
            <a:off x="7706007" y="6581001"/>
            <a:ext cx="5431536" cy="276999"/>
          </a:xfrm>
          <a:prstGeom prst="rect">
            <a:avLst/>
          </a:prstGeom>
          <a:noFill/>
        </p:spPr>
        <p:txBody>
          <a:bodyPr wrap="square" rtlCol="0">
            <a:spAutoFit/>
          </a:bodyPr>
          <a:lstStyle/>
          <a:p>
            <a:r>
              <a:rPr lang="en-US" sz="1200" dirty="0">
                <a:solidFill>
                  <a:srgbClr val="FF0000"/>
                </a:solidFill>
              </a:rPr>
              <a:t>(</a:t>
            </a:r>
            <a:r>
              <a:rPr lang="en-US" sz="1200" dirty="0" err="1">
                <a:solidFill>
                  <a:srgbClr val="FF0000"/>
                </a:solidFill>
              </a:rPr>
              <a:t>Gamnet</a:t>
            </a:r>
            <a:r>
              <a:rPr lang="en-US" sz="1200" dirty="0">
                <a:solidFill>
                  <a:srgbClr val="FF0000"/>
                </a:solidFill>
              </a:rPr>
              <a:t>: Realtime Air Pollution &amp; Visibility Monitoring, n.d.)</a:t>
            </a:r>
            <a:endParaRPr lang="en-US" sz="1200" dirty="0"/>
          </a:p>
        </p:txBody>
      </p:sp>
    </p:spTree>
    <p:extLst>
      <p:ext uri="{BB962C8B-B14F-4D97-AF65-F5344CB8AC3E}">
        <p14:creationId xmlns:p14="http://schemas.microsoft.com/office/powerpoint/2010/main" val="341939497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947</TotalTime>
  <Words>2006</Words>
  <Application>Microsoft Macintosh PowerPoint</Application>
  <PresentationFormat>Widescreen</PresentationFormat>
  <Paragraphs>105</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Century Gothic</vt:lpstr>
      <vt:lpstr>Wingdings 3</vt:lpstr>
      <vt:lpstr>Wisp</vt:lpstr>
      <vt:lpstr>Air Quality &amp; Visibility in the Great Smoky Mountains</vt:lpstr>
      <vt:lpstr>The International Year of Sustainable Mountain Development</vt:lpstr>
      <vt:lpstr>How the Smoky Mountains got its name</vt:lpstr>
      <vt:lpstr>PowerPoint Presentation</vt:lpstr>
      <vt:lpstr>PowerPoint Presentation</vt:lpstr>
      <vt:lpstr>PowerPoint Presentation</vt:lpstr>
      <vt:lpstr>PowerPoint Presentation</vt:lpstr>
      <vt:lpstr>How is haze formed?</vt:lpstr>
      <vt:lpstr>What particles help form haze?</vt:lpstr>
      <vt:lpstr>PowerPoint Presentation</vt:lpstr>
      <vt:lpstr>Coal plants </vt:lpstr>
      <vt:lpstr>C02  Health Concerns</vt:lpstr>
      <vt:lpstr>Laws to help with Air Pollution &amp; Visibility</vt:lpstr>
      <vt:lpstr>Laws to help with Air Pollution &amp; Visibility</vt:lpstr>
      <vt:lpstr>Deciview</vt:lpstr>
      <vt:lpstr>PowerPoint Presentation</vt:lpstr>
      <vt:lpstr>Clearest Days</vt:lpstr>
      <vt:lpstr>Haziest Days</vt:lpstr>
      <vt:lpstr>How is visibility measured?</vt:lpstr>
      <vt:lpstr>How is visibility measured?</vt:lpstr>
      <vt:lpstr>Laws to help with Air Pollution &amp; Visibility</vt:lpstr>
      <vt:lpstr>Laws to help with Air Pollution &amp; Visibility</vt:lpstr>
      <vt:lpstr>References</vt:lpstr>
      <vt:lpstr>References</vt:lpstr>
      <vt:lpstr>Experiment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Quality &amp; Visibility in the Great Smoky Mountains</dc:title>
  <dc:creator>Miller, Katie</dc:creator>
  <cp:lastModifiedBy>Miller, Katie</cp:lastModifiedBy>
  <cp:revision>10</cp:revision>
  <dcterms:created xsi:type="dcterms:W3CDTF">2022-01-14T16:08:04Z</dcterms:created>
  <dcterms:modified xsi:type="dcterms:W3CDTF">2022-06-16T16:29:00Z</dcterms:modified>
</cp:coreProperties>
</file>