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7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39"/>
    <p:restoredTop sz="96327"/>
  </p:normalViewPr>
  <p:slideViewPr>
    <p:cSldViewPr snapToGrid="0" snapToObjects="1">
      <p:cViewPr varScale="1">
        <p:scale>
          <a:sx n="105" d="100"/>
          <a:sy n="105" d="100"/>
        </p:scale>
        <p:origin x="20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ceanservice.noaa.gov/facts/sealevel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4867-9677-2243-B39A-8C78C4B82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Climate change around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0E463-E133-A545-BED6-F788633CD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Diversity, GSC, Elective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816DFDB-B605-BD4B-8D0A-E4FE2CF8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4761986"/>
            <a:ext cx="1360654" cy="14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6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Dead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2194559"/>
            <a:ext cx="5687291" cy="45110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lake that borders Israel, Jordan, and the West Bank</a:t>
            </a:r>
          </a:p>
          <a:p>
            <a:r>
              <a:rPr lang="en-US" dirty="0"/>
              <a:t>The Dead Sea is shrinking at a rate of around three feet a year</a:t>
            </a:r>
          </a:p>
          <a:p>
            <a:r>
              <a:rPr lang="en-US" dirty="0"/>
              <a:t>Sinkholes are appearing in spots where the water has receded</a:t>
            </a:r>
          </a:p>
          <a:p>
            <a:r>
              <a:rPr lang="en-US" dirty="0"/>
              <a:t>The Middle East's increasingly hot climate makes it difficult for the lake to replenish itself</a:t>
            </a:r>
          </a:p>
          <a:p>
            <a:r>
              <a:rPr lang="en-US" dirty="0"/>
              <a:t>Construction of dams, storage reservoirs, and pipelines over the years has reduced inflow water levels to just five percent of their original volume</a:t>
            </a:r>
          </a:p>
        </p:txBody>
      </p:sp>
      <p:pic>
        <p:nvPicPr>
          <p:cNvPr id="6" name="Content Placeholder 5" descr="A picture containing mountain, nature, wave&#10;&#10;Description automatically generated">
            <a:extLst>
              <a:ext uri="{FF2B5EF4-FFF2-40B4-BE49-F238E27FC236}">
                <a16:creationId xmlns:a16="http://schemas.microsoft.com/office/drawing/2014/main" id="{2BFF6E96-A8B8-2544-B7C4-76067DF24D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3981" y="2540540"/>
            <a:ext cx="5334000" cy="2998572"/>
          </a:xfrm>
        </p:spPr>
      </p:pic>
    </p:spTree>
    <p:extLst>
      <p:ext uri="{BB962C8B-B14F-4D97-AF65-F5344CB8AC3E}">
        <p14:creationId xmlns:p14="http://schemas.microsoft.com/office/powerpoint/2010/main" val="351014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Amazon</a:t>
            </a:r>
          </a:p>
        </p:txBody>
      </p:sp>
      <p:pic>
        <p:nvPicPr>
          <p:cNvPr id="10" name="Content Placeholder 9" descr="A picture containing tree, green, garden, traveling&#10;&#10;Description automatically generated">
            <a:extLst>
              <a:ext uri="{FF2B5EF4-FFF2-40B4-BE49-F238E27FC236}">
                <a16:creationId xmlns:a16="http://schemas.microsoft.com/office/drawing/2014/main" id="{BE686800-7115-9944-804D-C3CA3ACEC8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95135"/>
            <a:ext cx="5334000" cy="402189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D2E699-AD69-D849-AD29-DF18AAA811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largest rainforest on earth, the Amazon covers roughly 40 percent of South America </a:t>
            </a:r>
          </a:p>
          <a:p>
            <a:r>
              <a:rPr lang="en-US" dirty="0"/>
              <a:t>Extreme droughts have left tree species throughout the tropical jungle parched. As a result, they're vulnerable to large-scale dieback and more susceptible to forest fires</a:t>
            </a:r>
          </a:p>
          <a:p>
            <a:r>
              <a:rPr lang="en-US" dirty="0"/>
              <a:t>Brazil’s National Institute for Space Research identified more than 74,000 Amazon wildfires in 2019 </a:t>
            </a:r>
          </a:p>
        </p:txBody>
      </p:sp>
    </p:spTree>
    <p:extLst>
      <p:ext uri="{BB962C8B-B14F-4D97-AF65-F5344CB8AC3E}">
        <p14:creationId xmlns:p14="http://schemas.microsoft.com/office/powerpoint/2010/main" val="48470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Yamal Peninsula,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Indigenous people are reindeer-herders</a:t>
            </a:r>
          </a:p>
          <a:p>
            <a:r>
              <a:rPr lang="en-US" dirty="0"/>
              <a:t>As the permafrost melts, the weather becomes increasingly unpredictable, and the vital winter season shortens</a:t>
            </a:r>
          </a:p>
          <a:p>
            <a:r>
              <a:rPr lang="en-US" dirty="0"/>
              <a:t>Climate scientists predict that this type of weather will only become more frequent as the earth continues to warm—a dangerous premonition for Russia's reindeer herds</a:t>
            </a:r>
          </a:p>
        </p:txBody>
      </p:sp>
      <p:pic>
        <p:nvPicPr>
          <p:cNvPr id="6" name="Content Placeholder 5" descr="A group of elk in the snow&#10;&#10;Description automatically generated with medium confidence">
            <a:extLst>
              <a:ext uri="{FF2B5EF4-FFF2-40B4-BE49-F238E27FC236}">
                <a16:creationId xmlns:a16="http://schemas.microsoft.com/office/drawing/2014/main" id="{54559084-4375-DC4E-891C-75EE1B8FE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3874" y="2193925"/>
            <a:ext cx="4750652" cy="4024313"/>
          </a:xfrm>
        </p:spPr>
      </p:pic>
    </p:spTree>
    <p:extLst>
      <p:ext uri="{BB962C8B-B14F-4D97-AF65-F5344CB8AC3E}">
        <p14:creationId xmlns:p14="http://schemas.microsoft.com/office/powerpoint/2010/main" val="55311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Maldives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Indian Ocean</a:t>
            </a:r>
          </a:p>
          <a:p>
            <a:r>
              <a:rPr lang="en-US" dirty="0"/>
              <a:t>Made up of a series of atolls—ring-shaped islands formed from coral—and with year-round temperatures that range from 81–84 degrees Fahrenheit</a:t>
            </a:r>
          </a:p>
          <a:p>
            <a:r>
              <a:rPr lang="en-US" dirty="0"/>
              <a:t>The lowest-lying country in the world (sitting an average of only 1.3 meters above sea level)</a:t>
            </a:r>
          </a:p>
          <a:p>
            <a:r>
              <a:rPr lang="en-US" dirty="0"/>
              <a:t>Risk of vanishing entirely</a:t>
            </a:r>
          </a:p>
        </p:txBody>
      </p:sp>
      <p:pic>
        <p:nvPicPr>
          <p:cNvPr id="6" name="Content Placeholder 5" descr="A picture containing sky, outdoor, nature, reef&#10;&#10;Description automatically generated">
            <a:extLst>
              <a:ext uri="{FF2B5EF4-FFF2-40B4-BE49-F238E27FC236}">
                <a16:creationId xmlns:a16="http://schemas.microsoft.com/office/drawing/2014/main" id="{92058FCE-72DB-D644-989E-AB58B9578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05881"/>
            <a:ext cx="5334000" cy="3200400"/>
          </a:xfrm>
        </p:spPr>
      </p:pic>
    </p:spTree>
    <p:extLst>
      <p:ext uri="{BB962C8B-B14F-4D97-AF65-F5344CB8AC3E}">
        <p14:creationId xmlns:p14="http://schemas.microsoft.com/office/powerpoint/2010/main" val="282897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Mumbai,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Home to almost 20 million people</a:t>
            </a:r>
          </a:p>
          <a:p>
            <a:r>
              <a:rPr lang="en-US" dirty="0"/>
              <a:t>Climate change could leave major parts of the city underwater in future decades if global temperatures continue to rise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According to the National Oceanic and Atmospheric Administration</a:t>
            </a:r>
            <a:r>
              <a:rPr lang="en-US" dirty="0"/>
              <a:t>, global sea level is currently rising at a rate of roughly one-eighth of an inch per year</a:t>
            </a:r>
          </a:p>
        </p:txBody>
      </p:sp>
      <p:pic>
        <p:nvPicPr>
          <p:cNvPr id="6" name="Content Placeholder 5" descr="A picture containing sky, outdoor, city, waterside&#10;&#10;Description automatically generated">
            <a:extLst>
              <a:ext uri="{FF2B5EF4-FFF2-40B4-BE49-F238E27FC236}">
                <a16:creationId xmlns:a16="http://schemas.microsoft.com/office/drawing/2014/main" id="{EDA6CF5A-B7D3-3548-9D2E-79504E13E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2326240"/>
            <a:ext cx="5334000" cy="3240137"/>
          </a:xfrm>
        </p:spPr>
      </p:pic>
    </p:spTree>
    <p:extLst>
      <p:ext uri="{BB962C8B-B14F-4D97-AF65-F5344CB8AC3E}">
        <p14:creationId xmlns:p14="http://schemas.microsoft.com/office/powerpoint/2010/main" val="421602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West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Florida, USA</a:t>
            </a:r>
          </a:p>
          <a:p>
            <a:r>
              <a:rPr lang="en-US" dirty="0"/>
              <a:t>The Army Corps of Engineers estimates that the sea level in the Florida Keys will rise 15 inches over the next 30 years</a:t>
            </a:r>
          </a:p>
        </p:txBody>
      </p:sp>
      <p:pic>
        <p:nvPicPr>
          <p:cNvPr id="6" name="Content Placeholder 5" descr="A picture containing tree, outdoor, road, palm&#10;&#10;Description automatically generated">
            <a:extLst>
              <a:ext uri="{FF2B5EF4-FFF2-40B4-BE49-F238E27FC236}">
                <a16:creationId xmlns:a16="http://schemas.microsoft.com/office/drawing/2014/main" id="{7739CC1E-B228-6041-A4D7-4466A3555A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6149" y="2193925"/>
            <a:ext cx="4886101" cy="4024313"/>
          </a:xfrm>
        </p:spPr>
      </p:pic>
    </p:spTree>
    <p:extLst>
      <p:ext uri="{BB962C8B-B14F-4D97-AF65-F5344CB8AC3E}">
        <p14:creationId xmlns:p14="http://schemas.microsoft.com/office/powerpoint/2010/main" val="218408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European mountain range (France, Italy, Germany, Austria, Slovenia, Switzerland, and Liechtenstein)</a:t>
            </a:r>
          </a:p>
          <a:p>
            <a:r>
              <a:rPr lang="en-US" dirty="0"/>
              <a:t>With increasing temperatures, however, significant snowmelt continues to shorten the season for winter sports</a:t>
            </a:r>
          </a:p>
          <a:p>
            <a:r>
              <a:rPr lang="en-US" dirty="0"/>
              <a:t>Scientists predict that by the end of the century, you'll have to climb up to the 10,000-foot mark to see snow on the mountains</a:t>
            </a:r>
          </a:p>
        </p:txBody>
      </p:sp>
      <p:pic>
        <p:nvPicPr>
          <p:cNvPr id="6" name="Content Placeholder 5" descr="A snowy mountain range&#10;&#10;Description automatically generated with low confidence">
            <a:extLst>
              <a:ext uri="{FF2B5EF4-FFF2-40B4-BE49-F238E27FC236}">
                <a16:creationId xmlns:a16="http://schemas.microsoft.com/office/drawing/2014/main" id="{166952F4-DC53-C945-A744-72462944F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7934" y="2193925"/>
            <a:ext cx="5022531" cy="4024313"/>
          </a:xfrm>
        </p:spPr>
      </p:pic>
    </p:spTree>
    <p:extLst>
      <p:ext uri="{BB962C8B-B14F-4D97-AF65-F5344CB8AC3E}">
        <p14:creationId xmlns:p14="http://schemas.microsoft.com/office/powerpoint/2010/main" val="2197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Rio De </a:t>
            </a:r>
            <a:r>
              <a:rPr lang="en-US" dirty="0" err="1"/>
              <a:t>janeiro</a:t>
            </a:r>
            <a:r>
              <a:rPr lang="en-US" dirty="0"/>
              <a:t>, brazil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Projections show that if temperatures continue to increase, the sea level will rise up to 32 inches by the year 2100 - enough to cover the city's famous beaches, airport, and even some inland neighborhoods</a:t>
            </a:r>
          </a:p>
          <a:p>
            <a:r>
              <a:rPr lang="en-US" dirty="0"/>
              <a:t>Also lead to landslides, water shortages, and spreading of diseases</a:t>
            </a:r>
          </a:p>
        </p:txBody>
      </p:sp>
      <p:pic>
        <p:nvPicPr>
          <p:cNvPr id="6" name="Content Placeholder 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13E898C4-42A6-0A45-934E-5F2B8C1AF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1357"/>
            <a:ext cx="5334000" cy="3329448"/>
          </a:xfrm>
        </p:spPr>
      </p:pic>
    </p:spTree>
    <p:extLst>
      <p:ext uri="{BB962C8B-B14F-4D97-AF65-F5344CB8AC3E}">
        <p14:creationId xmlns:p14="http://schemas.microsoft.com/office/powerpoint/2010/main" val="1101780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Osaka, japan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Sits at low elevation</a:t>
            </a:r>
          </a:p>
          <a:p>
            <a:r>
              <a:rPr lang="en-US" dirty="0"/>
              <a:t>Already susceptible to typhoons and heavy flooding, if global temperatures rises by 3 degrees Celsius as some scientists predict, major parts of the city will be buried by the ocean </a:t>
            </a:r>
          </a:p>
        </p:txBody>
      </p:sp>
      <p:pic>
        <p:nvPicPr>
          <p:cNvPr id="6" name="Content Placeholder 5" descr="A canal in a city&#10;&#10;Description automatically generated with low confidence">
            <a:extLst>
              <a:ext uri="{FF2B5EF4-FFF2-40B4-BE49-F238E27FC236}">
                <a16:creationId xmlns:a16="http://schemas.microsoft.com/office/drawing/2014/main" id="{DCAA0619-6155-F94E-BFFA-A07925D4E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7950" y="2504281"/>
            <a:ext cx="4762500" cy="3403600"/>
          </a:xfrm>
        </p:spPr>
      </p:pic>
    </p:spTree>
    <p:extLst>
      <p:ext uri="{BB962C8B-B14F-4D97-AF65-F5344CB8AC3E}">
        <p14:creationId xmlns:p14="http://schemas.microsoft.com/office/powerpoint/2010/main" val="4165659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Madagascar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Spans approximately 229,000 miles and just off the coast of Southeast Africa</a:t>
            </a:r>
          </a:p>
          <a:p>
            <a:r>
              <a:rPr lang="en-US" dirty="0"/>
              <a:t>Extended dry seasons have put fresh bamboo shoots in short supply, which feed Madagascar’s population of lemurs</a:t>
            </a:r>
          </a:p>
          <a:p>
            <a:r>
              <a:rPr lang="en-US" dirty="0"/>
              <a:t>More frequent flooding and rising sea levels are destroying habitats in the forests </a:t>
            </a:r>
          </a:p>
          <a:p>
            <a:r>
              <a:rPr lang="en-US" dirty="0"/>
              <a:t>Coral bleaching in coastal reefs threatens the survival of many marine species</a:t>
            </a:r>
          </a:p>
        </p:txBody>
      </p:sp>
      <p:pic>
        <p:nvPicPr>
          <p:cNvPr id="6" name="Content Placeholder 5" descr="A body of water with rock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9713E41E-F79A-2F44-8939-F42CF02427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00494"/>
            <a:ext cx="5334000" cy="3811175"/>
          </a:xfrm>
        </p:spPr>
      </p:pic>
    </p:spTree>
    <p:extLst>
      <p:ext uri="{BB962C8B-B14F-4D97-AF65-F5344CB8AC3E}">
        <p14:creationId xmlns:p14="http://schemas.microsoft.com/office/powerpoint/2010/main" val="371968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AECD-596A-524D-ADDC-4ECD8CE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BDCD-F488-924F-A9CD-4C5B1AEB9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10820400" cy="4255668"/>
          </a:xfrm>
        </p:spPr>
        <p:txBody>
          <a:bodyPr/>
          <a:lstStyle/>
          <a:p>
            <a:r>
              <a:rPr lang="en-US" dirty="0"/>
              <a:t>Climate change is a change in the usual weather found in a place</a:t>
            </a:r>
            <a:endParaRPr lang="en-US" u="sng" dirty="0"/>
          </a:p>
          <a:p>
            <a:r>
              <a:rPr lang="en-US" u="sng" dirty="0"/>
              <a:t>Global warming</a:t>
            </a:r>
            <a:r>
              <a:rPr lang="en-US" dirty="0"/>
              <a:t> refers to the long-term warming of the planet</a:t>
            </a:r>
          </a:p>
          <a:p>
            <a:r>
              <a:rPr lang="en-US" dirty="0"/>
              <a:t>Climate change includes warming and the “side effects” of warming—like melting glaciers, heavier rainstorms, or more frequent drought.</a:t>
            </a:r>
          </a:p>
        </p:txBody>
      </p:sp>
    </p:spTree>
    <p:extLst>
      <p:ext uri="{BB962C8B-B14F-4D97-AF65-F5344CB8AC3E}">
        <p14:creationId xmlns:p14="http://schemas.microsoft.com/office/powerpoint/2010/main" val="235259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Lagos, </a:t>
            </a:r>
            <a:r>
              <a:rPr lang="en-US" dirty="0" err="1"/>
              <a:t>nigeria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6975764" cy="4024125"/>
          </a:xfrm>
        </p:spPr>
        <p:txBody>
          <a:bodyPr/>
          <a:lstStyle/>
          <a:p>
            <a:r>
              <a:rPr lang="en-US" dirty="0"/>
              <a:t>The most populous city in Nigeria - 20 million residents</a:t>
            </a:r>
          </a:p>
          <a:p>
            <a:r>
              <a:rPr lang="en-US" dirty="0"/>
              <a:t>Lagos is a commercial and cultural hub situated on the Gulf of Guinea</a:t>
            </a:r>
          </a:p>
          <a:p>
            <a:r>
              <a:rPr lang="en-US" dirty="0"/>
              <a:t>Home to dozens of gorgeous white-sand beaches</a:t>
            </a:r>
          </a:p>
          <a:p>
            <a:r>
              <a:rPr lang="en-US" dirty="0"/>
              <a:t>The increased frequency of heavy rainstorms are putting serious strain on the city’s infrastructure, and rising sea levels only serve to exacerbate the issue</a:t>
            </a:r>
          </a:p>
        </p:txBody>
      </p:sp>
      <p:pic>
        <p:nvPicPr>
          <p:cNvPr id="6" name="Content Placeholder 5" descr="A picture containing outdoor, city, road&#10;&#10;Description automatically generated">
            <a:extLst>
              <a:ext uri="{FF2B5EF4-FFF2-40B4-BE49-F238E27FC236}">
                <a16:creationId xmlns:a16="http://schemas.microsoft.com/office/drawing/2014/main" id="{945DC92A-688E-5F46-9E57-D90E9AD989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89966" y="2194371"/>
            <a:ext cx="3071850" cy="4024313"/>
          </a:xfrm>
        </p:spPr>
      </p:pic>
    </p:spTree>
    <p:extLst>
      <p:ext uri="{BB962C8B-B14F-4D97-AF65-F5344CB8AC3E}">
        <p14:creationId xmlns:p14="http://schemas.microsoft.com/office/powerpoint/2010/main" val="3711807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673436" cy="4289368"/>
          </a:xfrm>
        </p:spPr>
        <p:txBody>
          <a:bodyPr>
            <a:normAutofit/>
          </a:bodyPr>
          <a:lstStyle/>
          <a:p>
            <a:r>
              <a:rPr lang="en-US" dirty="0"/>
              <a:t>People were displaced because of flooding, which afflicted the southern region of British Columbia</a:t>
            </a:r>
          </a:p>
          <a:p>
            <a:r>
              <a:rPr lang="en-US" dirty="0"/>
              <a:t>Heavy snow packs were melted by record high temperatures in April, causing rivers to overflow</a:t>
            </a:r>
          </a:p>
          <a:p>
            <a:r>
              <a:rPr lang="en-US" dirty="0"/>
              <a:t>Suffered the worst wildfire season on record resulting in the evacuation of 16,000 people, as 2,117 wildfires burned through the region and caused smoke-filled skies in west Canada, making the air quality among the worst in the world</a:t>
            </a:r>
          </a:p>
        </p:txBody>
      </p:sp>
      <p:pic>
        <p:nvPicPr>
          <p:cNvPr id="6" name="Content Placeholder 5" descr="A city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33471D4-E8E8-0045-A24D-45308BAD8B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323" y="2194559"/>
            <a:ext cx="5239029" cy="3480725"/>
          </a:xfrm>
        </p:spPr>
      </p:pic>
    </p:spTree>
    <p:extLst>
      <p:ext uri="{BB962C8B-B14F-4D97-AF65-F5344CB8AC3E}">
        <p14:creationId xmlns:p14="http://schemas.microsoft.com/office/powerpoint/2010/main" val="943858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7" y="256546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How climate change affects people living in poverty</a:t>
            </a:r>
          </a:p>
        </p:txBody>
      </p:sp>
    </p:spTree>
    <p:extLst>
      <p:ext uri="{BB962C8B-B14F-4D97-AF65-F5344CB8AC3E}">
        <p14:creationId xmlns:p14="http://schemas.microsoft.com/office/powerpoint/2010/main" val="69342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climate change affects people living in poverty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10820400" cy="4024125"/>
          </a:xfrm>
        </p:spPr>
        <p:txBody>
          <a:bodyPr/>
          <a:lstStyle/>
          <a:p>
            <a:r>
              <a:rPr lang="en-US" dirty="0"/>
              <a:t>Their struggle to earn a living, feed their families and create stable homes is made more difficult every day the climate crisis continues</a:t>
            </a:r>
          </a:p>
          <a:p>
            <a:r>
              <a:rPr lang="en-US" dirty="0"/>
              <a:t>Climate change threatens the cleanliness of the air, depletes the water sources and limits food supply</a:t>
            </a:r>
          </a:p>
          <a:p>
            <a:r>
              <a:rPr lang="en-US" dirty="0"/>
              <a:t>The increased frequency and intensity of extreme weather events like hurricanes, wildfires and droughts threaten lives in these front-line communities, driving people from their homes and jeopardizing food sources and livelihoods.</a:t>
            </a:r>
          </a:p>
          <a:p>
            <a:r>
              <a:rPr lang="en-US" dirty="0"/>
              <a:t>All these effects increase the likelihood of more conflict, hunger and poverty</a:t>
            </a:r>
          </a:p>
        </p:txBody>
      </p:sp>
    </p:spTree>
    <p:extLst>
      <p:ext uri="{BB962C8B-B14F-4D97-AF65-F5344CB8AC3E}">
        <p14:creationId xmlns:p14="http://schemas.microsoft.com/office/powerpoint/2010/main" val="64284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 Agreement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December 2015, 194 countries and the European Union signed up to the Paris Agreement. </a:t>
            </a:r>
          </a:p>
          <a:p>
            <a:r>
              <a:rPr lang="en-US" dirty="0"/>
              <a:t>This is the most important pact for international cooperation to tackle climate change</a:t>
            </a:r>
            <a:endParaRPr lang="en-US" baseline="30000" dirty="0"/>
          </a:p>
          <a:p>
            <a:r>
              <a:rPr lang="en-US" dirty="0"/>
              <a:t>By signing the Agreement, the world’s nations have committed to limit the increase in global warming to 'well below 2°C', with a goal to keep it to 1.5°C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18B8D0-D2F5-D543-8292-99E69BE6B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5327" y="2372995"/>
            <a:ext cx="5334000" cy="2980372"/>
          </a:xfrm>
        </p:spPr>
      </p:pic>
    </p:spTree>
    <p:extLst>
      <p:ext uri="{BB962C8B-B14F-4D97-AF65-F5344CB8AC3E}">
        <p14:creationId xmlns:p14="http://schemas.microsoft.com/office/powerpoint/2010/main" val="150390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764373"/>
            <a:ext cx="10993583" cy="1293028"/>
          </a:xfrm>
        </p:spPr>
        <p:txBody>
          <a:bodyPr/>
          <a:lstStyle/>
          <a:p>
            <a:r>
              <a:rPr lang="en-US" dirty="0"/>
              <a:t>How can we reduce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Talk to local governments to implement</a:t>
            </a:r>
          </a:p>
          <a:p>
            <a:r>
              <a:rPr lang="en-US" dirty="0"/>
              <a:t>Eat less meat and dairy </a:t>
            </a:r>
          </a:p>
          <a:p>
            <a:r>
              <a:rPr lang="en-US" dirty="0"/>
              <a:t>Cut back on flying</a:t>
            </a:r>
          </a:p>
          <a:p>
            <a:r>
              <a:rPr lang="en-US" dirty="0"/>
              <a:t>Reduce energy use</a:t>
            </a:r>
          </a:p>
          <a:p>
            <a:r>
              <a:rPr lang="en-US" dirty="0"/>
              <a:t>Look into sustainable energy sources</a:t>
            </a:r>
          </a:p>
          <a:p>
            <a:r>
              <a:rPr lang="en-US" dirty="0"/>
              <a:t>Respect and protect green spaces</a:t>
            </a:r>
          </a:p>
          <a:p>
            <a:r>
              <a:rPr lang="en-US" dirty="0"/>
              <a:t>Cut down on consumption and waste</a:t>
            </a:r>
          </a:p>
          <a:p>
            <a:r>
              <a:rPr lang="en-US" dirty="0"/>
              <a:t>Recycle</a:t>
            </a:r>
          </a:p>
        </p:txBody>
      </p:sp>
      <p:pic>
        <p:nvPicPr>
          <p:cNvPr id="6" name="Content Placeholder 5" descr="Diagram, calendar&#10;&#10;Description automatically generated">
            <a:extLst>
              <a:ext uri="{FF2B5EF4-FFF2-40B4-BE49-F238E27FC236}">
                <a16:creationId xmlns:a16="http://schemas.microsoft.com/office/drawing/2014/main" id="{48BC290B-E6B7-1C43-8828-697BBA45E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7043" y="2193925"/>
            <a:ext cx="4024313" cy="4024313"/>
          </a:xfrm>
        </p:spPr>
      </p:pic>
    </p:spTree>
    <p:extLst>
      <p:ext uri="{BB962C8B-B14F-4D97-AF65-F5344CB8AC3E}">
        <p14:creationId xmlns:p14="http://schemas.microsoft.com/office/powerpoint/2010/main" val="111400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0D5E-4BD9-5949-9951-9D22201C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E4E79-7B20-084D-89BF-BB06D15E70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Natural</a:t>
            </a:r>
          </a:p>
          <a:p>
            <a:pPr lvl="1"/>
            <a:r>
              <a:rPr lang="en-US" dirty="0"/>
              <a:t>Changes in Earth’s orbit</a:t>
            </a:r>
          </a:p>
          <a:p>
            <a:pPr lvl="1"/>
            <a:r>
              <a:rPr lang="en-US" dirty="0"/>
              <a:t>Solar variations</a:t>
            </a:r>
          </a:p>
          <a:p>
            <a:pPr lvl="1"/>
            <a:r>
              <a:rPr lang="en-US" dirty="0"/>
              <a:t>Volcanic eruptions</a:t>
            </a:r>
          </a:p>
          <a:p>
            <a:pPr lvl="1"/>
            <a:r>
              <a:rPr lang="en-US" dirty="0"/>
              <a:t>Ocean currents</a:t>
            </a:r>
          </a:p>
        </p:txBody>
      </p:sp>
      <p:pic>
        <p:nvPicPr>
          <p:cNvPr id="6" name="Content Placeholder 5" descr="A volcano erupting with lava&#10;&#10;Description automatically generated with medium confidence">
            <a:extLst>
              <a:ext uri="{FF2B5EF4-FFF2-40B4-BE49-F238E27FC236}">
                <a16:creationId xmlns:a16="http://schemas.microsoft.com/office/drawing/2014/main" id="{74BF5B73-BD71-7648-A2A6-9315D4542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29859"/>
            <a:ext cx="5334000" cy="3552444"/>
          </a:xfrm>
        </p:spPr>
      </p:pic>
    </p:spTree>
    <p:extLst>
      <p:ext uri="{BB962C8B-B14F-4D97-AF65-F5344CB8AC3E}">
        <p14:creationId xmlns:p14="http://schemas.microsoft.com/office/powerpoint/2010/main" val="187579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0E141E5-E428-C34A-8412-DD452EB6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2" y="229639"/>
            <a:ext cx="7024254" cy="6204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B475D7-2CCA-D643-95F4-5C77F550D9D6}"/>
              </a:ext>
            </a:extLst>
          </p:cNvPr>
          <p:cNvSpPr txBox="1"/>
          <p:nvPr/>
        </p:nvSpPr>
        <p:spPr>
          <a:xfrm>
            <a:off x="8077200" y="2881745"/>
            <a:ext cx="3609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In the United States, most of the emissions of human-caused (anthropogenic) greenhouse gases (GHG) come primarily from </a:t>
            </a:r>
            <a:r>
              <a:rPr lang="en-US" b="1" dirty="0"/>
              <a:t>burning fossil fuels—coal, natural gas, and petroleum</a:t>
            </a:r>
            <a:r>
              <a:rPr lang="en-US" dirty="0"/>
              <a:t>—for energy use.</a:t>
            </a:r>
          </a:p>
        </p:txBody>
      </p:sp>
    </p:spTree>
    <p:extLst>
      <p:ext uri="{BB962C8B-B14F-4D97-AF65-F5344CB8AC3E}">
        <p14:creationId xmlns:p14="http://schemas.microsoft.com/office/powerpoint/2010/main" val="4138928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EBBB6DD-635D-8745-B570-7DE9DE5A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21" y="138400"/>
            <a:ext cx="9270292" cy="65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1DC6-26EE-8546-ACD5-5BA96CA7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2520021"/>
            <a:ext cx="10518648" cy="1293028"/>
          </a:xfrm>
        </p:spPr>
        <p:txBody>
          <a:bodyPr/>
          <a:lstStyle/>
          <a:p>
            <a:r>
              <a:rPr lang="en-US" dirty="0"/>
              <a:t>Interactive climate change  sources</a:t>
            </a:r>
          </a:p>
        </p:txBody>
      </p:sp>
    </p:spTree>
    <p:extLst>
      <p:ext uri="{BB962C8B-B14F-4D97-AF65-F5344CB8AC3E}">
        <p14:creationId xmlns:p14="http://schemas.microsoft.com/office/powerpoint/2010/main" val="214067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Barrier Reef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939637"/>
            <a:ext cx="5590309" cy="4450772"/>
          </a:xfrm>
        </p:spPr>
        <p:txBody>
          <a:bodyPr>
            <a:normAutofit/>
          </a:bodyPr>
          <a:lstStyle/>
          <a:p>
            <a:r>
              <a:rPr lang="en-US" dirty="0"/>
              <a:t>Australia</a:t>
            </a:r>
          </a:p>
          <a:p>
            <a:r>
              <a:rPr lang="en-US" dirty="0"/>
              <a:t>The largest coral reef system in the world</a:t>
            </a:r>
          </a:p>
          <a:p>
            <a:r>
              <a:rPr lang="en-US" dirty="0"/>
              <a:t>Rising ocean temperatures have caused coral bleaching - a condition in which the coral turns white and becomes prone to mass die-offs</a:t>
            </a:r>
          </a:p>
          <a:p>
            <a:r>
              <a:rPr lang="en-US" dirty="0"/>
              <a:t>As of 2020, an aerial survey by the Great Barrier Reef Foundation revealed the third mass bleaching in five years, with 60 percent of the reef's living corals dying as a result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6B8EA-083D-AD48-BC18-FF1D03A2B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6236" y="2057401"/>
            <a:ext cx="4109811" cy="2743199"/>
          </a:xfrm>
        </p:spPr>
      </p:pic>
      <p:pic>
        <p:nvPicPr>
          <p:cNvPr id="8" name="Picture 7" descr="A turtle swimming in the ocean&#10;&#10;Description automatically generated with low confidence">
            <a:extLst>
              <a:ext uri="{FF2B5EF4-FFF2-40B4-BE49-F238E27FC236}">
                <a16:creationId xmlns:a16="http://schemas.microsoft.com/office/drawing/2014/main" id="{DFBE6A82-CBE5-CE42-99AE-041B2096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196" y="4485409"/>
            <a:ext cx="3251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Venice,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B12-B105-614E-9FE9-E157BC89B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Rising sea levels cause flooding in Piazza San Marco and other parts in the lower parts of the city</a:t>
            </a:r>
          </a:p>
          <a:p>
            <a:r>
              <a:rPr lang="en-US" dirty="0"/>
              <a:t>Activists have started investing in advanced flood gates and other technologies to prevent flooding</a:t>
            </a:r>
          </a:p>
          <a:p>
            <a:endParaRPr lang="en-US" dirty="0"/>
          </a:p>
        </p:txBody>
      </p:sp>
      <p:pic>
        <p:nvPicPr>
          <p:cNvPr id="6" name="Content Placeholder 5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F7BE21BC-C902-0549-969A-4AD14B703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66108"/>
            <a:ext cx="5334000" cy="3879947"/>
          </a:xfrm>
        </p:spPr>
      </p:pic>
    </p:spTree>
    <p:extLst>
      <p:ext uri="{BB962C8B-B14F-4D97-AF65-F5344CB8AC3E}">
        <p14:creationId xmlns:p14="http://schemas.microsoft.com/office/powerpoint/2010/main" val="153372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D775-A21E-CF42-BFFF-67768E0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Glacier National Park</a:t>
            </a:r>
          </a:p>
        </p:txBody>
      </p:sp>
      <p:pic>
        <p:nvPicPr>
          <p:cNvPr id="10" name="Content Placeholder 9" descr="A picture containing nature, outdoor, mountain, valley&#10;&#10;Description automatically generated">
            <a:extLst>
              <a:ext uri="{FF2B5EF4-FFF2-40B4-BE49-F238E27FC236}">
                <a16:creationId xmlns:a16="http://schemas.microsoft.com/office/drawing/2014/main" id="{D8443EDE-7788-9D41-89D2-EC45BFB8DF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67801"/>
            <a:ext cx="5334000" cy="387656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9ED094-76C2-CF46-AFCD-3709DACE5D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Montana, USA</a:t>
            </a:r>
          </a:p>
          <a:p>
            <a:r>
              <a:rPr lang="en-US" dirty="0"/>
              <a:t>As the glaciers melt, entire ecosystems will be altered, and scientists predict there will be little ice left after a couple more decades—and none at all by the end of the century</a:t>
            </a:r>
          </a:p>
          <a:p>
            <a:r>
              <a:rPr lang="en-US" dirty="0"/>
              <a:t> a warming climate has significantly reduced the size of 39 different glaciers in the park since 1966—the worst of which have seen reductions up to 85 percent</a:t>
            </a:r>
          </a:p>
        </p:txBody>
      </p:sp>
    </p:spTree>
    <p:extLst>
      <p:ext uri="{BB962C8B-B14F-4D97-AF65-F5344CB8AC3E}">
        <p14:creationId xmlns:p14="http://schemas.microsoft.com/office/powerpoint/2010/main" val="188331279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101</TotalTime>
  <Words>1174</Words>
  <Application>Microsoft Macintosh PowerPoint</Application>
  <PresentationFormat>Widescreen</PresentationFormat>
  <Paragraphs>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Vapor Trail</vt:lpstr>
      <vt:lpstr>Climate change around the world</vt:lpstr>
      <vt:lpstr>What is climate change?</vt:lpstr>
      <vt:lpstr>What causes climate change?</vt:lpstr>
      <vt:lpstr>PowerPoint Presentation</vt:lpstr>
      <vt:lpstr>PowerPoint Presentation</vt:lpstr>
      <vt:lpstr>Interactive climate change  sources</vt:lpstr>
      <vt:lpstr>Great Barrier Reef</vt:lpstr>
      <vt:lpstr>Venice, Italy</vt:lpstr>
      <vt:lpstr>Glacier National Park</vt:lpstr>
      <vt:lpstr>The Dead Sea</vt:lpstr>
      <vt:lpstr>The Amazon</vt:lpstr>
      <vt:lpstr>Yamal Peninsula, Russia</vt:lpstr>
      <vt:lpstr>The Maldives</vt:lpstr>
      <vt:lpstr>Mumbai, India</vt:lpstr>
      <vt:lpstr>Key West</vt:lpstr>
      <vt:lpstr>The Alps</vt:lpstr>
      <vt:lpstr>Rio De janeiro, brazil</vt:lpstr>
      <vt:lpstr>Osaka, japan</vt:lpstr>
      <vt:lpstr>Madagascar</vt:lpstr>
      <vt:lpstr>Lagos, nigeria</vt:lpstr>
      <vt:lpstr>Canada</vt:lpstr>
      <vt:lpstr>How climate change affects people living in poverty</vt:lpstr>
      <vt:lpstr>How climate change affects people living in poverty</vt:lpstr>
      <vt:lpstr>Paris Agreement </vt:lpstr>
      <vt:lpstr>How can we reduce climate change?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around the world</dc:title>
  <dc:creator>Miller, Katie</dc:creator>
  <cp:lastModifiedBy>Miller, Katie</cp:lastModifiedBy>
  <cp:revision>6</cp:revision>
  <dcterms:created xsi:type="dcterms:W3CDTF">2021-09-26T15:50:25Z</dcterms:created>
  <dcterms:modified xsi:type="dcterms:W3CDTF">2021-09-26T17:31:33Z</dcterms:modified>
</cp:coreProperties>
</file>